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5221" r:id="rId2"/>
    <p:sldId id="5727" r:id="rId3"/>
    <p:sldId id="5168" r:id="rId4"/>
    <p:sldId id="5783" r:id="rId5"/>
    <p:sldId id="5786" r:id="rId6"/>
    <p:sldId id="347" r:id="rId7"/>
    <p:sldId id="5787" r:id="rId8"/>
    <p:sldId id="5788" r:id="rId9"/>
    <p:sldId id="5789" r:id="rId10"/>
    <p:sldId id="5790" r:id="rId11"/>
    <p:sldId id="5756" r:id="rId12"/>
    <p:sldId id="346" r:id="rId13"/>
    <p:sldId id="5791" r:id="rId14"/>
    <p:sldId id="5793" r:id="rId15"/>
    <p:sldId id="342" r:id="rId16"/>
    <p:sldId id="5794" r:id="rId17"/>
    <p:sldId id="5796" r:id="rId18"/>
    <p:sldId id="5798" r:id="rId19"/>
    <p:sldId id="348" r:id="rId20"/>
    <p:sldId id="5199" r:id="rId21"/>
    <p:sldId id="5166" r:id="rId22"/>
    <p:sldId id="5795" r:id="rId23"/>
    <p:sldId id="1852" r:id="rId24"/>
    <p:sldId id="5735" r:id="rId25"/>
  </p:sldIdLst>
  <p:sldSz cx="9144000" cy="5143500" type="screen16x9"/>
  <p:notesSz cx="6858000" cy="1114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30" userDrawn="1">
          <p15:clr>
            <a:srgbClr val="A4A3A4"/>
          </p15:clr>
        </p15:guide>
        <p15:guide id="3" pos="5530" userDrawn="1">
          <p15:clr>
            <a:srgbClr val="A4A3A4"/>
          </p15:clr>
        </p15:guide>
        <p15:guide id="4" orient="horz" pos="548" userDrawn="1">
          <p15:clr>
            <a:srgbClr val="A4A3A4"/>
          </p15:clr>
        </p15:guide>
        <p15:guide id="5" orient="horz" pos="116" userDrawn="1">
          <p15:clr>
            <a:srgbClr val="A4A3A4"/>
          </p15:clr>
        </p15:guide>
        <p15:guide id="6" orient="horz" pos="2937"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rce, Colleen" initials="PC" lastIdx="1" clrIdx="0">
    <p:extLst>
      <p:ext uri="{19B8F6BF-5375-455C-9EA6-DF929625EA0E}">
        <p15:presenceInfo xmlns:p15="http://schemas.microsoft.com/office/powerpoint/2012/main" userId="S-1-5-21-1614895754-706699826-839522115-50178" providerId="AD"/>
      </p:ext>
    </p:extLst>
  </p:cmAuthor>
  <p:cmAuthor id="2" name="Sultanik, Josh" initials="" lastIdx="0" clrIdx="1"/>
  <p:cmAuthor id="3" name="Veder, Tiffany" initials="VT" lastIdx="37" clrIdx="2">
    <p:extLst>
      <p:ext uri="{19B8F6BF-5375-455C-9EA6-DF929625EA0E}">
        <p15:presenceInfo xmlns:p15="http://schemas.microsoft.com/office/powerpoint/2012/main" userId="S-1-5-21-1614895754-706699826-839522115-70899" providerId="AD"/>
      </p:ext>
    </p:extLst>
  </p:cmAuthor>
  <p:cmAuthor id="4" name="Ferguson, Jason" initials="FJ" lastIdx="38" clrIdx="3">
    <p:extLst>
      <p:ext uri="{19B8F6BF-5375-455C-9EA6-DF929625EA0E}">
        <p15:presenceInfo xmlns:p15="http://schemas.microsoft.com/office/powerpoint/2012/main" userId="S-1-5-21-1614895754-706699826-839522115-53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7422" autoAdjust="0"/>
  </p:normalViewPr>
  <p:slideViewPr>
    <p:cSldViewPr snapToObjects="1" showGuides="1">
      <p:cViewPr varScale="1">
        <p:scale>
          <a:sx n="99" d="100"/>
          <a:sy n="99" d="100"/>
        </p:scale>
        <p:origin x="750" y="102"/>
      </p:cViewPr>
      <p:guideLst>
        <p:guide orient="horz" pos="692"/>
        <p:guide pos="230"/>
        <p:guide pos="5530"/>
        <p:guide orient="horz" pos="548"/>
        <p:guide orient="horz" pos="116"/>
        <p:guide orient="horz" pos="2937"/>
        <p:guide pos="1901"/>
        <p:guide pos="2045"/>
        <p:guide pos="2765"/>
        <p:guide pos="2995"/>
        <p:guide pos="2880"/>
        <p:guide pos="3715"/>
        <p:guide pos="3859"/>
        <p:guide pos="4676"/>
      </p:guideLst>
    </p:cSldViewPr>
  </p:slideViewPr>
  <p:outlineViewPr>
    <p:cViewPr>
      <p:scale>
        <a:sx n="33" d="100"/>
        <a:sy n="33" d="100"/>
      </p:scale>
      <p:origin x="0" y="-144"/>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12FDB-5C89-4826-90B5-D56C84DDA6EB}"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GB"/>
        </a:p>
      </dgm:t>
    </dgm:pt>
    <dgm:pt modelId="{CBA8BB98-4B4C-483C-846D-FBA385ABB016}">
      <dgm:prSet phldrT="[Text]"/>
      <dgm:spPr/>
      <dgm:t>
        <a:bodyPr lIns="57600"/>
        <a:lstStyle/>
        <a:p>
          <a:r>
            <a:rPr lang="en-GB" dirty="0"/>
            <a:t>Case Designer</a:t>
          </a:r>
        </a:p>
      </dgm:t>
    </dgm:pt>
    <dgm:pt modelId="{9E58DAA1-58D7-4551-A033-1371480495AB}" type="parTrans" cxnId="{5D5EE40B-8F81-45F1-833F-F6F262D8902F}">
      <dgm:prSet/>
      <dgm:spPr/>
      <dgm:t>
        <a:bodyPr/>
        <a:lstStyle/>
        <a:p>
          <a:endParaRPr lang="en-GB"/>
        </a:p>
      </dgm:t>
    </dgm:pt>
    <dgm:pt modelId="{2B9545BF-48BC-4432-82A7-765F12852534}" type="sibTrans" cxnId="{5D5EE40B-8F81-45F1-833F-F6F262D8902F}">
      <dgm:prSet/>
      <dgm:spPr/>
      <dgm:t>
        <a:bodyPr/>
        <a:lstStyle/>
        <a:p>
          <a:endParaRPr lang="en-GB"/>
        </a:p>
      </dgm:t>
    </dgm:pt>
    <dgm:pt modelId="{22B11A09-2276-4627-A83C-02371EF5F5CC}">
      <dgm:prSet phldrT="[Text]"/>
      <dgm:spPr/>
      <dgm:t>
        <a:bodyPr lIns="252000"/>
        <a:lstStyle/>
        <a:p>
          <a:r>
            <a:rPr lang="en-GB" b="1" i="0" dirty="0"/>
            <a:t>The case designer</a:t>
          </a:r>
          <a:r>
            <a:rPr lang="en-GB" b="0" i="0" dirty="0"/>
            <a:t> can help visualize the process and develop a shared understanding of what will happen in a process</a:t>
          </a:r>
          <a:endParaRPr lang="en-GB" dirty="0"/>
        </a:p>
      </dgm:t>
    </dgm:pt>
    <dgm:pt modelId="{F57C8A12-F081-4C1E-8DBB-D6F47A5DC945}" type="parTrans" cxnId="{EED835F4-0172-45FB-8DC1-FB3A14163056}">
      <dgm:prSet/>
      <dgm:spPr/>
      <dgm:t>
        <a:bodyPr/>
        <a:lstStyle/>
        <a:p>
          <a:endParaRPr lang="en-GB"/>
        </a:p>
      </dgm:t>
    </dgm:pt>
    <dgm:pt modelId="{3D345571-055A-4564-9C63-1CEECE9BE454}" type="sibTrans" cxnId="{EED835F4-0172-45FB-8DC1-FB3A14163056}">
      <dgm:prSet/>
      <dgm:spPr/>
      <dgm:t>
        <a:bodyPr/>
        <a:lstStyle/>
        <a:p>
          <a:endParaRPr lang="en-GB"/>
        </a:p>
      </dgm:t>
    </dgm:pt>
    <dgm:pt modelId="{4560660D-1366-46BD-9220-8DF9FDA79485}">
      <dgm:prSet phldrT="[Text]"/>
      <dgm:spPr/>
      <dgm:t>
        <a:bodyPr lIns="57600"/>
        <a:lstStyle/>
        <a:p>
          <a:r>
            <a:rPr lang="en-GB" dirty="0"/>
            <a:t>Data &amp; Integration designer</a:t>
          </a:r>
        </a:p>
      </dgm:t>
    </dgm:pt>
    <dgm:pt modelId="{80822D41-DB21-486D-9B94-F93CD24DFA9E}" type="parTrans" cxnId="{174C3C19-A2F7-40ED-8B1C-FB7BA8DD6DE0}">
      <dgm:prSet/>
      <dgm:spPr/>
      <dgm:t>
        <a:bodyPr/>
        <a:lstStyle/>
        <a:p>
          <a:endParaRPr lang="en-GB"/>
        </a:p>
      </dgm:t>
    </dgm:pt>
    <dgm:pt modelId="{027E9524-4F77-41DC-A7D6-994D1CEF7F38}" type="sibTrans" cxnId="{174C3C19-A2F7-40ED-8B1C-FB7BA8DD6DE0}">
      <dgm:prSet/>
      <dgm:spPr/>
      <dgm:t>
        <a:bodyPr/>
        <a:lstStyle/>
        <a:p>
          <a:endParaRPr lang="en-GB"/>
        </a:p>
      </dgm:t>
    </dgm:pt>
    <dgm:pt modelId="{10E1B781-415C-464C-9D0E-46B5D79F7026}">
      <dgm:prSet phldrT="[Text]"/>
      <dgm:spPr/>
      <dgm:t>
        <a:bodyPr lIns="252000"/>
        <a:lstStyle/>
        <a:p>
          <a:r>
            <a:rPr lang="en-GB" b="1" i="0" dirty="0"/>
            <a:t>The data designer</a:t>
          </a:r>
          <a:r>
            <a:rPr lang="en-GB" b="0" i="0" dirty="0"/>
            <a:t> and </a:t>
          </a:r>
          <a:r>
            <a:rPr lang="en-GB" b="1" i="0" dirty="0"/>
            <a:t>integration designer</a:t>
          </a:r>
          <a:r>
            <a:rPr lang="en-GB" b="0" i="0" dirty="0"/>
            <a:t> can help show what data is present or consumed by the application, ensuring the right information is used by the system to complete a process.</a:t>
          </a:r>
          <a:endParaRPr lang="en-GB" dirty="0"/>
        </a:p>
      </dgm:t>
    </dgm:pt>
    <dgm:pt modelId="{854431DF-FC9F-4D1B-ABDE-33A70EA1E57E}" type="parTrans" cxnId="{FC2E8CD0-F46E-4408-B575-8C10B24857B7}">
      <dgm:prSet/>
      <dgm:spPr/>
      <dgm:t>
        <a:bodyPr/>
        <a:lstStyle/>
        <a:p>
          <a:endParaRPr lang="en-GB"/>
        </a:p>
      </dgm:t>
    </dgm:pt>
    <dgm:pt modelId="{72793C07-9CDB-471C-9A32-C72F915CE097}" type="sibTrans" cxnId="{FC2E8CD0-F46E-4408-B575-8C10B24857B7}">
      <dgm:prSet/>
      <dgm:spPr/>
      <dgm:t>
        <a:bodyPr/>
        <a:lstStyle/>
        <a:p>
          <a:endParaRPr lang="en-GB"/>
        </a:p>
      </dgm:t>
    </dgm:pt>
    <dgm:pt modelId="{292A5AB5-6046-48A6-8080-46F4EC90A5D8}">
      <dgm:prSet phldrT="[Text]"/>
      <dgm:spPr/>
      <dgm:t>
        <a:bodyPr lIns="57600"/>
        <a:lstStyle/>
        <a:p>
          <a:r>
            <a:rPr lang="en-GB" dirty="0"/>
            <a:t>Agile Workbench</a:t>
          </a:r>
        </a:p>
      </dgm:t>
    </dgm:pt>
    <dgm:pt modelId="{494D8595-F090-4CD8-815D-F115A37D0F1B}" type="parTrans" cxnId="{2350DD35-384A-4A2F-AE6F-1F7AE811AD8B}">
      <dgm:prSet/>
      <dgm:spPr/>
      <dgm:t>
        <a:bodyPr/>
        <a:lstStyle/>
        <a:p>
          <a:endParaRPr lang="en-GB"/>
        </a:p>
      </dgm:t>
    </dgm:pt>
    <dgm:pt modelId="{2D69D979-0FDB-4908-9AE6-3F8DE5359B7F}" type="sibTrans" cxnId="{2350DD35-384A-4A2F-AE6F-1F7AE811AD8B}">
      <dgm:prSet/>
      <dgm:spPr/>
      <dgm:t>
        <a:bodyPr/>
        <a:lstStyle/>
        <a:p>
          <a:endParaRPr lang="en-GB"/>
        </a:p>
      </dgm:t>
    </dgm:pt>
    <dgm:pt modelId="{A629C9E5-35B4-4729-BE3E-1225D540E066}">
      <dgm:prSet phldrT="[Text]"/>
      <dgm:spPr/>
      <dgm:t>
        <a:bodyPr lIns="252000"/>
        <a:lstStyle/>
        <a:p>
          <a:pPr>
            <a:buChar char="•"/>
          </a:pPr>
          <a:r>
            <a:rPr lang="en-GB" b="1">
              <a:latin typeface="Open Sans"/>
            </a:rPr>
            <a:t>Agile workbench integration </a:t>
          </a:r>
          <a:r>
            <a:rPr lang="en-GB">
              <a:latin typeface="Open Sans"/>
            </a:rPr>
            <a:t>can integrate directly with your Agile Project Management tool. Showing user stories live, and allow teams to update these in real time. It also provide a power tool to raise bugs or feedback that can be address by the agile team</a:t>
          </a:r>
          <a:r>
            <a:rPr lang="en-GB" b="1">
              <a:latin typeface="Open Sans"/>
            </a:rPr>
            <a:t>.</a:t>
          </a:r>
          <a:endParaRPr lang="en-GB" dirty="0"/>
        </a:p>
      </dgm:t>
    </dgm:pt>
    <dgm:pt modelId="{943F7240-8EFB-4DDE-A5E6-F9465B92A1AC}" type="parTrans" cxnId="{F801AD69-5C23-41F9-B6D0-5F73AF1FD863}">
      <dgm:prSet/>
      <dgm:spPr/>
      <dgm:t>
        <a:bodyPr/>
        <a:lstStyle/>
        <a:p>
          <a:endParaRPr lang="en-GB"/>
        </a:p>
      </dgm:t>
    </dgm:pt>
    <dgm:pt modelId="{91654A3D-7AE2-4DB0-8781-1A26C10FD6FB}" type="sibTrans" cxnId="{F801AD69-5C23-41F9-B6D0-5F73AF1FD863}">
      <dgm:prSet/>
      <dgm:spPr/>
      <dgm:t>
        <a:bodyPr/>
        <a:lstStyle/>
        <a:p>
          <a:endParaRPr lang="en-GB"/>
        </a:p>
      </dgm:t>
    </dgm:pt>
    <dgm:pt modelId="{4AE3B479-918A-429D-B02D-557044900186}">
      <dgm:prSet/>
      <dgm:spPr/>
      <dgm:t>
        <a:bodyPr lIns="252000"/>
        <a:lstStyle/>
        <a:p>
          <a:r>
            <a:rPr lang="en-GB" b="1" i="0" dirty="0"/>
            <a:t>End user portals</a:t>
          </a:r>
          <a:r>
            <a:rPr lang="en-GB" b="0" i="0" dirty="0"/>
            <a:t> can help play back the process or quick changes in real time</a:t>
          </a:r>
          <a:endParaRPr lang="en-GB" dirty="0"/>
        </a:p>
      </dgm:t>
    </dgm:pt>
    <dgm:pt modelId="{0C098D8B-DE0D-427C-8FA9-EC2A8B871F20}" type="parTrans" cxnId="{444EF199-4429-4626-B366-A656DD958BC9}">
      <dgm:prSet/>
      <dgm:spPr/>
      <dgm:t>
        <a:bodyPr/>
        <a:lstStyle/>
        <a:p>
          <a:endParaRPr lang="en-GB"/>
        </a:p>
      </dgm:t>
    </dgm:pt>
    <dgm:pt modelId="{0B3734ED-4D0F-4118-B525-976F1CD86E5E}" type="sibTrans" cxnId="{444EF199-4429-4626-B366-A656DD958BC9}">
      <dgm:prSet/>
      <dgm:spPr/>
      <dgm:t>
        <a:bodyPr/>
        <a:lstStyle/>
        <a:p>
          <a:endParaRPr lang="en-GB"/>
        </a:p>
      </dgm:t>
    </dgm:pt>
    <dgm:pt modelId="{BCFAA873-8394-4DC8-81F3-9BB1C92907B3}">
      <dgm:prSet/>
      <dgm:spPr/>
      <dgm:t>
        <a:bodyPr lIns="57600"/>
        <a:lstStyle/>
        <a:p>
          <a:r>
            <a:rPr lang="en-GB" dirty="0"/>
            <a:t>End user Portals</a:t>
          </a:r>
        </a:p>
      </dgm:t>
    </dgm:pt>
    <dgm:pt modelId="{DEA99B53-CAEA-4215-901D-DA984AEA8367}" type="parTrans" cxnId="{BC5BE90C-96F8-40B2-A49E-9554871CAAD0}">
      <dgm:prSet/>
      <dgm:spPr/>
      <dgm:t>
        <a:bodyPr/>
        <a:lstStyle/>
        <a:p>
          <a:endParaRPr lang="en-GB"/>
        </a:p>
      </dgm:t>
    </dgm:pt>
    <dgm:pt modelId="{BE8270C8-F662-42A6-A048-0D4DF7DBEEAE}" type="sibTrans" cxnId="{BC5BE90C-96F8-40B2-A49E-9554871CAAD0}">
      <dgm:prSet/>
      <dgm:spPr/>
      <dgm:t>
        <a:bodyPr/>
        <a:lstStyle/>
        <a:p>
          <a:endParaRPr lang="en-GB"/>
        </a:p>
      </dgm:t>
    </dgm:pt>
    <dgm:pt modelId="{1C60216E-FF48-414A-A6D6-0F69A0D40988}">
      <dgm:prSet/>
      <dgm:spPr/>
      <dgm:t>
        <a:bodyPr lIns="252000"/>
        <a:lstStyle/>
        <a:p>
          <a:endParaRPr lang="en-GB"/>
        </a:p>
      </dgm:t>
    </dgm:pt>
    <dgm:pt modelId="{891BA0DC-8C99-46FF-9C34-48596E3E7BBD}" type="parTrans" cxnId="{533295F8-8708-4806-81D3-D8328FEF7CC0}">
      <dgm:prSet/>
      <dgm:spPr/>
      <dgm:t>
        <a:bodyPr/>
        <a:lstStyle/>
        <a:p>
          <a:endParaRPr lang="en-GB"/>
        </a:p>
      </dgm:t>
    </dgm:pt>
    <dgm:pt modelId="{F789692E-B1DD-40E3-908B-1083CA23073C}" type="sibTrans" cxnId="{533295F8-8708-4806-81D3-D8328FEF7CC0}">
      <dgm:prSet/>
      <dgm:spPr/>
      <dgm:t>
        <a:bodyPr/>
        <a:lstStyle/>
        <a:p>
          <a:endParaRPr lang="en-GB"/>
        </a:p>
      </dgm:t>
    </dgm:pt>
    <dgm:pt modelId="{7AC19D10-1728-4A16-9D94-E436A74FB014}">
      <dgm:prSet/>
      <dgm:spPr/>
      <dgm:t>
        <a:bodyPr lIns="57600"/>
        <a:lstStyle/>
        <a:p>
          <a:r>
            <a:rPr lang="en-GB" dirty="0"/>
            <a:t>Pega Rule forms</a:t>
          </a:r>
        </a:p>
      </dgm:t>
    </dgm:pt>
    <dgm:pt modelId="{FC66CFDA-5536-462B-ACB2-974814A6BAE3}" type="parTrans" cxnId="{22D8C2CB-C2AD-4635-AFF0-1CCED0B05E8D}">
      <dgm:prSet/>
      <dgm:spPr/>
      <dgm:t>
        <a:bodyPr/>
        <a:lstStyle/>
        <a:p>
          <a:endParaRPr lang="en-GB"/>
        </a:p>
      </dgm:t>
    </dgm:pt>
    <dgm:pt modelId="{C00D6105-BEF3-40DC-B69D-908D78E53D61}" type="sibTrans" cxnId="{22D8C2CB-C2AD-4635-AFF0-1CCED0B05E8D}">
      <dgm:prSet/>
      <dgm:spPr/>
      <dgm:t>
        <a:bodyPr/>
        <a:lstStyle/>
        <a:p>
          <a:endParaRPr lang="en-GB"/>
        </a:p>
      </dgm:t>
    </dgm:pt>
    <dgm:pt modelId="{65CDC227-5AA2-4B1F-9681-B5AC1082C6E5}">
      <dgm:prSet/>
      <dgm:spPr/>
      <dgm:t>
        <a:bodyPr lIns="252000"/>
        <a:lstStyle/>
        <a:p>
          <a:r>
            <a:rPr lang="en-GB" b="1" i="0"/>
            <a:t>Pega rule forms</a:t>
          </a:r>
          <a:r>
            <a:rPr lang="en-GB" b="0" i="0"/>
            <a:t> can display business rules used execute your process, ensuring the correct business logic is executed.</a:t>
          </a:r>
          <a:endParaRPr lang="en-GB"/>
        </a:p>
      </dgm:t>
    </dgm:pt>
    <dgm:pt modelId="{E0F31F6A-A789-4E76-8383-832A4A5582AD}" type="parTrans" cxnId="{4F50E4BA-9270-4415-8103-1B6E61DC229B}">
      <dgm:prSet/>
      <dgm:spPr/>
      <dgm:t>
        <a:bodyPr/>
        <a:lstStyle/>
        <a:p>
          <a:endParaRPr lang="en-GB"/>
        </a:p>
      </dgm:t>
    </dgm:pt>
    <dgm:pt modelId="{A1A68E03-7B01-43ED-B9F4-F1AC8DA9B514}" type="sibTrans" cxnId="{4F50E4BA-9270-4415-8103-1B6E61DC229B}">
      <dgm:prSet/>
      <dgm:spPr/>
      <dgm:t>
        <a:bodyPr/>
        <a:lstStyle/>
        <a:p>
          <a:endParaRPr lang="en-GB"/>
        </a:p>
      </dgm:t>
    </dgm:pt>
    <dgm:pt modelId="{14C5D4F5-ADF0-452B-9FE2-47E349F5E8E9}" type="pres">
      <dgm:prSet presAssocID="{95C12FDB-5C89-4826-90B5-D56C84DDA6EB}" presName="Name0" presStyleCnt="0">
        <dgm:presLayoutVars>
          <dgm:dir/>
          <dgm:animLvl val="lvl"/>
          <dgm:resizeHandles val="exact"/>
        </dgm:presLayoutVars>
      </dgm:prSet>
      <dgm:spPr/>
    </dgm:pt>
    <dgm:pt modelId="{4B7802C8-8299-42B7-A110-E09745A84DA6}" type="pres">
      <dgm:prSet presAssocID="{BCFAA873-8394-4DC8-81F3-9BB1C92907B3}" presName="linNode" presStyleCnt="0"/>
      <dgm:spPr/>
    </dgm:pt>
    <dgm:pt modelId="{63EF86AC-518A-453F-BD5D-B3089AC73B92}" type="pres">
      <dgm:prSet presAssocID="{BCFAA873-8394-4DC8-81F3-9BB1C92907B3}" presName="parentText" presStyleLbl="node1" presStyleIdx="0" presStyleCnt="5" custScaleX="63307" custScaleY="81780" custLinFactNeighborX="2954">
        <dgm:presLayoutVars>
          <dgm:chMax val="1"/>
          <dgm:bulletEnabled val="1"/>
        </dgm:presLayoutVars>
      </dgm:prSet>
      <dgm:spPr/>
    </dgm:pt>
    <dgm:pt modelId="{0DEFD6B6-8AC7-4D0B-B9C5-FF5DAFD460AD}" type="pres">
      <dgm:prSet presAssocID="{BCFAA873-8394-4DC8-81F3-9BB1C92907B3}" presName="descendantText" presStyleLbl="alignAccFollowNode1" presStyleIdx="0" presStyleCnt="5" custScaleX="121481">
        <dgm:presLayoutVars>
          <dgm:bulletEnabled val="1"/>
        </dgm:presLayoutVars>
      </dgm:prSet>
      <dgm:spPr/>
    </dgm:pt>
    <dgm:pt modelId="{D96A454B-48E2-4C54-BA7D-3DAC4BB8BF8B}" type="pres">
      <dgm:prSet presAssocID="{BE8270C8-F662-42A6-A048-0D4DF7DBEEAE}" presName="sp" presStyleCnt="0"/>
      <dgm:spPr/>
    </dgm:pt>
    <dgm:pt modelId="{5CDFCF28-2D1E-4BEE-87AB-FAF70F0D81BA}" type="pres">
      <dgm:prSet presAssocID="{CBA8BB98-4B4C-483C-846D-FBA385ABB016}" presName="linNode" presStyleCnt="0"/>
      <dgm:spPr/>
    </dgm:pt>
    <dgm:pt modelId="{75AFFB84-C098-46E7-9D89-0B0BED6A9D88}" type="pres">
      <dgm:prSet presAssocID="{CBA8BB98-4B4C-483C-846D-FBA385ABB016}" presName="parentText" presStyleLbl="node1" presStyleIdx="1" presStyleCnt="5" custScaleX="63307" custScaleY="81780" custLinFactNeighborX="2954">
        <dgm:presLayoutVars>
          <dgm:chMax val="1"/>
          <dgm:bulletEnabled val="1"/>
        </dgm:presLayoutVars>
      </dgm:prSet>
      <dgm:spPr/>
    </dgm:pt>
    <dgm:pt modelId="{A215AFD6-6D82-46F4-92EB-30FCC4820EDA}" type="pres">
      <dgm:prSet presAssocID="{CBA8BB98-4B4C-483C-846D-FBA385ABB016}" presName="descendantText" presStyleLbl="alignAccFollowNode1" presStyleIdx="1" presStyleCnt="5" custScaleX="121481">
        <dgm:presLayoutVars>
          <dgm:bulletEnabled val="1"/>
        </dgm:presLayoutVars>
      </dgm:prSet>
      <dgm:spPr/>
    </dgm:pt>
    <dgm:pt modelId="{B615C833-92F2-4B78-9777-8742731CC393}" type="pres">
      <dgm:prSet presAssocID="{2B9545BF-48BC-4432-82A7-765F12852534}" presName="sp" presStyleCnt="0"/>
      <dgm:spPr/>
    </dgm:pt>
    <dgm:pt modelId="{DD38F507-7633-4EEB-A690-1A02CEBCC45B}" type="pres">
      <dgm:prSet presAssocID="{4560660D-1366-46BD-9220-8DF9FDA79485}" presName="linNode" presStyleCnt="0"/>
      <dgm:spPr/>
    </dgm:pt>
    <dgm:pt modelId="{3EEE080C-9AB3-4AA8-8CCE-C6E777F27B10}" type="pres">
      <dgm:prSet presAssocID="{4560660D-1366-46BD-9220-8DF9FDA79485}" presName="parentText" presStyleLbl="node1" presStyleIdx="2" presStyleCnt="5" custScaleX="63307" custScaleY="81780" custLinFactNeighborX="2954">
        <dgm:presLayoutVars>
          <dgm:chMax val="1"/>
          <dgm:bulletEnabled val="1"/>
        </dgm:presLayoutVars>
      </dgm:prSet>
      <dgm:spPr/>
    </dgm:pt>
    <dgm:pt modelId="{B32598AD-3BD8-4CCE-8EBF-DEA17E6B4EE2}" type="pres">
      <dgm:prSet presAssocID="{4560660D-1366-46BD-9220-8DF9FDA79485}" presName="descendantText" presStyleLbl="alignAccFollowNode1" presStyleIdx="2" presStyleCnt="5" custScaleX="121481">
        <dgm:presLayoutVars>
          <dgm:bulletEnabled val="1"/>
        </dgm:presLayoutVars>
      </dgm:prSet>
      <dgm:spPr/>
    </dgm:pt>
    <dgm:pt modelId="{EBFD9DD7-BFE4-4028-B863-4F29F6C6F5EF}" type="pres">
      <dgm:prSet presAssocID="{027E9524-4F77-41DC-A7D6-994D1CEF7F38}" presName="sp" presStyleCnt="0"/>
      <dgm:spPr/>
    </dgm:pt>
    <dgm:pt modelId="{8132BDC9-67F6-4339-8BD4-C8588CB6C86E}" type="pres">
      <dgm:prSet presAssocID="{292A5AB5-6046-48A6-8080-46F4EC90A5D8}" presName="linNode" presStyleCnt="0"/>
      <dgm:spPr/>
    </dgm:pt>
    <dgm:pt modelId="{B68B6963-CE2A-4182-83B3-7DD6CE792EAC}" type="pres">
      <dgm:prSet presAssocID="{292A5AB5-6046-48A6-8080-46F4EC90A5D8}" presName="parentText" presStyleLbl="node1" presStyleIdx="3" presStyleCnt="5" custScaleX="63307" custScaleY="81780" custLinFactNeighborX="3030">
        <dgm:presLayoutVars>
          <dgm:chMax val="1"/>
          <dgm:bulletEnabled val="1"/>
        </dgm:presLayoutVars>
      </dgm:prSet>
      <dgm:spPr/>
    </dgm:pt>
    <dgm:pt modelId="{56B594B3-EDF8-4192-A70C-0347ACFE34F9}" type="pres">
      <dgm:prSet presAssocID="{292A5AB5-6046-48A6-8080-46F4EC90A5D8}" presName="descendantText" presStyleLbl="alignAccFollowNode1" presStyleIdx="3" presStyleCnt="5" custScaleX="121481">
        <dgm:presLayoutVars>
          <dgm:bulletEnabled val="1"/>
        </dgm:presLayoutVars>
      </dgm:prSet>
      <dgm:spPr/>
    </dgm:pt>
    <dgm:pt modelId="{D57F249B-2E15-42BB-A78B-0926A07649AB}" type="pres">
      <dgm:prSet presAssocID="{2D69D979-0FDB-4908-9AE6-3F8DE5359B7F}" presName="sp" presStyleCnt="0"/>
      <dgm:spPr/>
    </dgm:pt>
    <dgm:pt modelId="{B89BB04A-B055-4D30-966A-78690C9860B5}" type="pres">
      <dgm:prSet presAssocID="{7AC19D10-1728-4A16-9D94-E436A74FB014}" presName="linNode" presStyleCnt="0"/>
      <dgm:spPr/>
    </dgm:pt>
    <dgm:pt modelId="{A7F81936-ACC2-4965-B00F-1BB38E97AA54}" type="pres">
      <dgm:prSet presAssocID="{7AC19D10-1728-4A16-9D94-E436A74FB014}" presName="parentText" presStyleLbl="node1" presStyleIdx="4" presStyleCnt="5" custScaleX="63307" custScaleY="81780" custLinFactNeighborX="3030">
        <dgm:presLayoutVars>
          <dgm:chMax val="1"/>
          <dgm:bulletEnabled val="1"/>
        </dgm:presLayoutVars>
      </dgm:prSet>
      <dgm:spPr/>
    </dgm:pt>
    <dgm:pt modelId="{09122392-7253-4CA2-B813-BC733AFEB8E6}" type="pres">
      <dgm:prSet presAssocID="{7AC19D10-1728-4A16-9D94-E436A74FB014}" presName="descendantText" presStyleLbl="alignAccFollowNode1" presStyleIdx="4" presStyleCnt="5" custScaleX="121481">
        <dgm:presLayoutVars>
          <dgm:bulletEnabled val="1"/>
        </dgm:presLayoutVars>
      </dgm:prSet>
      <dgm:spPr/>
    </dgm:pt>
  </dgm:ptLst>
  <dgm:cxnLst>
    <dgm:cxn modelId="{5D5EE40B-8F81-45F1-833F-F6F262D8902F}" srcId="{95C12FDB-5C89-4826-90B5-D56C84DDA6EB}" destId="{CBA8BB98-4B4C-483C-846D-FBA385ABB016}" srcOrd="1" destOrd="0" parTransId="{9E58DAA1-58D7-4551-A033-1371480495AB}" sibTransId="{2B9545BF-48BC-4432-82A7-765F12852534}"/>
    <dgm:cxn modelId="{BC5BE90C-96F8-40B2-A49E-9554871CAAD0}" srcId="{95C12FDB-5C89-4826-90B5-D56C84DDA6EB}" destId="{BCFAA873-8394-4DC8-81F3-9BB1C92907B3}" srcOrd="0" destOrd="0" parTransId="{DEA99B53-CAEA-4215-901D-DA984AEA8367}" sibTransId="{BE8270C8-F662-42A6-A048-0D4DF7DBEEAE}"/>
    <dgm:cxn modelId="{174C3C19-A2F7-40ED-8B1C-FB7BA8DD6DE0}" srcId="{95C12FDB-5C89-4826-90B5-D56C84DDA6EB}" destId="{4560660D-1366-46BD-9220-8DF9FDA79485}" srcOrd="2" destOrd="0" parTransId="{80822D41-DB21-486D-9B94-F93CD24DFA9E}" sibTransId="{027E9524-4F77-41DC-A7D6-994D1CEF7F38}"/>
    <dgm:cxn modelId="{2350DD35-384A-4A2F-AE6F-1F7AE811AD8B}" srcId="{95C12FDB-5C89-4826-90B5-D56C84DDA6EB}" destId="{292A5AB5-6046-48A6-8080-46F4EC90A5D8}" srcOrd="3" destOrd="0" parTransId="{494D8595-F090-4CD8-815D-F115A37D0F1B}" sibTransId="{2D69D979-0FDB-4908-9AE6-3F8DE5359B7F}"/>
    <dgm:cxn modelId="{F4650C67-5F68-4EAE-B595-EEC4D5FD6ECD}" type="presOf" srcId="{95C12FDB-5C89-4826-90B5-D56C84DDA6EB}" destId="{14C5D4F5-ADF0-452B-9FE2-47E349F5E8E9}" srcOrd="0" destOrd="0" presId="urn:microsoft.com/office/officeart/2005/8/layout/vList5"/>
    <dgm:cxn modelId="{F801AD69-5C23-41F9-B6D0-5F73AF1FD863}" srcId="{292A5AB5-6046-48A6-8080-46F4EC90A5D8}" destId="{A629C9E5-35B4-4729-BE3E-1225D540E066}" srcOrd="0" destOrd="0" parTransId="{943F7240-8EFB-4DDE-A5E6-F9465B92A1AC}" sibTransId="{91654A3D-7AE2-4DB0-8781-1A26C10FD6FB}"/>
    <dgm:cxn modelId="{2DB9F849-2CE3-4A03-AD50-369D0FA716CD}" type="presOf" srcId="{7AC19D10-1728-4A16-9D94-E436A74FB014}" destId="{A7F81936-ACC2-4965-B00F-1BB38E97AA54}" srcOrd="0" destOrd="0" presId="urn:microsoft.com/office/officeart/2005/8/layout/vList5"/>
    <dgm:cxn modelId="{905A276E-5AE2-4431-9D64-18E1F56B12D2}" type="presOf" srcId="{292A5AB5-6046-48A6-8080-46F4EC90A5D8}" destId="{B68B6963-CE2A-4182-83B3-7DD6CE792EAC}" srcOrd="0" destOrd="0" presId="urn:microsoft.com/office/officeart/2005/8/layout/vList5"/>
    <dgm:cxn modelId="{5B295556-A797-4F51-95B2-79877B8220D0}" type="presOf" srcId="{65CDC227-5AA2-4B1F-9681-B5AC1082C6E5}" destId="{09122392-7253-4CA2-B813-BC733AFEB8E6}" srcOrd="0" destOrd="1" presId="urn:microsoft.com/office/officeart/2005/8/layout/vList5"/>
    <dgm:cxn modelId="{D38D9080-8C3D-481A-B270-2422D7FF62BB}" type="presOf" srcId="{22B11A09-2276-4627-A83C-02371EF5F5CC}" destId="{A215AFD6-6D82-46F4-92EB-30FCC4820EDA}" srcOrd="0" destOrd="0" presId="urn:microsoft.com/office/officeart/2005/8/layout/vList5"/>
    <dgm:cxn modelId="{444EF199-4429-4626-B366-A656DD958BC9}" srcId="{BCFAA873-8394-4DC8-81F3-9BB1C92907B3}" destId="{4AE3B479-918A-429D-B02D-557044900186}" srcOrd="0" destOrd="0" parTransId="{0C098D8B-DE0D-427C-8FA9-EC2A8B871F20}" sibTransId="{0B3734ED-4D0F-4118-B525-976F1CD86E5E}"/>
    <dgm:cxn modelId="{8B16FE9D-51EF-471D-9CA8-F7315A0C2C8A}" type="presOf" srcId="{4560660D-1366-46BD-9220-8DF9FDA79485}" destId="{3EEE080C-9AB3-4AA8-8CCE-C6E777F27B10}" srcOrd="0" destOrd="0" presId="urn:microsoft.com/office/officeart/2005/8/layout/vList5"/>
    <dgm:cxn modelId="{891F07A4-3B6F-4C7B-9C7B-CF75B4572DC6}" type="presOf" srcId="{A629C9E5-35B4-4729-BE3E-1225D540E066}" destId="{56B594B3-EDF8-4192-A70C-0347ACFE34F9}" srcOrd="0" destOrd="0" presId="urn:microsoft.com/office/officeart/2005/8/layout/vList5"/>
    <dgm:cxn modelId="{B89BDFA7-70F7-4C00-9AE9-11A58D09C550}" type="presOf" srcId="{BCFAA873-8394-4DC8-81F3-9BB1C92907B3}" destId="{63EF86AC-518A-453F-BD5D-B3089AC73B92}" srcOrd="0" destOrd="0" presId="urn:microsoft.com/office/officeart/2005/8/layout/vList5"/>
    <dgm:cxn modelId="{667AF4A8-5FCA-4040-8117-DB849972D312}" type="presOf" srcId="{CBA8BB98-4B4C-483C-846D-FBA385ABB016}" destId="{75AFFB84-C098-46E7-9D89-0B0BED6A9D88}" srcOrd="0" destOrd="0" presId="urn:microsoft.com/office/officeart/2005/8/layout/vList5"/>
    <dgm:cxn modelId="{4F50E4BA-9270-4415-8103-1B6E61DC229B}" srcId="{7AC19D10-1728-4A16-9D94-E436A74FB014}" destId="{65CDC227-5AA2-4B1F-9681-B5AC1082C6E5}" srcOrd="1" destOrd="0" parTransId="{E0F31F6A-A789-4E76-8383-832A4A5582AD}" sibTransId="{A1A68E03-7B01-43ED-B9F4-F1AC8DA9B514}"/>
    <dgm:cxn modelId="{22D8C2CB-C2AD-4635-AFF0-1CCED0B05E8D}" srcId="{95C12FDB-5C89-4826-90B5-D56C84DDA6EB}" destId="{7AC19D10-1728-4A16-9D94-E436A74FB014}" srcOrd="4" destOrd="0" parTransId="{FC66CFDA-5536-462B-ACB2-974814A6BAE3}" sibTransId="{C00D6105-BEF3-40DC-B69D-908D78E53D61}"/>
    <dgm:cxn modelId="{FC2E8CD0-F46E-4408-B575-8C10B24857B7}" srcId="{4560660D-1366-46BD-9220-8DF9FDA79485}" destId="{10E1B781-415C-464C-9D0E-46B5D79F7026}" srcOrd="0" destOrd="0" parTransId="{854431DF-FC9F-4D1B-ABDE-33A70EA1E57E}" sibTransId="{72793C07-9CDB-471C-9A32-C72F915CE097}"/>
    <dgm:cxn modelId="{6391AEDB-6B60-441B-A462-2DD25611E9E0}" type="presOf" srcId="{1C60216E-FF48-414A-A6D6-0F69A0D40988}" destId="{09122392-7253-4CA2-B813-BC733AFEB8E6}" srcOrd="0" destOrd="0" presId="urn:microsoft.com/office/officeart/2005/8/layout/vList5"/>
    <dgm:cxn modelId="{54D72BDF-F9A9-4C89-BF88-D6C61449F7D7}" type="presOf" srcId="{4AE3B479-918A-429D-B02D-557044900186}" destId="{0DEFD6B6-8AC7-4D0B-B9C5-FF5DAFD460AD}" srcOrd="0" destOrd="0" presId="urn:microsoft.com/office/officeart/2005/8/layout/vList5"/>
    <dgm:cxn modelId="{EED835F4-0172-45FB-8DC1-FB3A14163056}" srcId="{CBA8BB98-4B4C-483C-846D-FBA385ABB016}" destId="{22B11A09-2276-4627-A83C-02371EF5F5CC}" srcOrd="0" destOrd="0" parTransId="{F57C8A12-F081-4C1E-8DBB-D6F47A5DC945}" sibTransId="{3D345571-055A-4564-9C63-1CEECE9BE454}"/>
    <dgm:cxn modelId="{B7D4ACF4-5985-4E9E-A085-A6BF0FDE9659}" type="presOf" srcId="{10E1B781-415C-464C-9D0E-46B5D79F7026}" destId="{B32598AD-3BD8-4CCE-8EBF-DEA17E6B4EE2}" srcOrd="0" destOrd="0" presId="urn:microsoft.com/office/officeart/2005/8/layout/vList5"/>
    <dgm:cxn modelId="{533295F8-8708-4806-81D3-D8328FEF7CC0}" srcId="{7AC19D10-1728-4A16-9D94-E436A74FB014}" destId="{1C60216E-FF48-414A-A6D6-0F69A0D40988}" srcOrd="0" destOrd="0" parTransId="{891BA0DC-8C99-46FF-9C34-48596E3E7BBD}" sibTransId="{F789692E-B1DD-40E3-908B-1083CA23073C}"/>
    <dgm:cxn modelId="{46685B47-6C70-44B8-8EA2-E4AD8C1A85BF}" type="presParOf" srcId="{14C5D4F5-ADF0-452B-9FE2-47E349F5E8E9}" destId="{4B7802C8-8299-42B7-A110-E09745A84DA6}" srcOrd="0" destOrd="0" presId="urn:microsoft.com/office/officeart/2005/8/layout/vList5"/>
    <dgm:cxn modelId="{F49EC736-2A69-4E10-A141-032C46E6FF44}" type="presParOf" srcId="{4B7802C8-8299-42B7-A110-E09745A84DA6}" destId="{63EF86AC-518A-453F-BD5D-B3089AC73B92}" srcOrd="0" destOrd="0" presId="urn:microsoft.com/office/officeart/2005/8/layout/vList5"/>
    <dgm:cxn modelId="{D0547DB5-9C56-4572-8168-48CB04735812}" type="presParOf" srcId="{4B7802C8-8299-42B7-A110-E09745A84DA6}" destId="{0DEFD6B6-8AC7-4D0B-B9C5-FF5DAFD460AD}" srcOrd="1" destOrd="0" presId="urn:microsoft.com/office/officeart/2005/8/layout/vList5"/>
    <dgm:cxn modelId="{97F3D3CE-3C46-43A1-8C80-77BEFDCFE2B3}" type="presParOf" srcId="{14C5D4F5-ADF0-452B-9FE2-47E349F5E8E9}" destId="{D96A454B-48E2-4C54-BA7D-3DAC4BB8BF8B}" srcOrd="1" destOrd="0" presId="urn:microsoft.com/office/officeart/2005/8/layout/vList5"/>
    <dgm:cxn modelId="{6EB379BF-09EC-4616-83CA-E5C0E7C95170}" type="presParOf" srcId="{14C5D4F5-ADF0-452B-9FE2-47E349F5E8E9}" destId="{5CDFCF28-2D1E-4BEE-87AB-FAF70F0D81BA}" srcOrd="2" destOrd="0" presId="urn:microsoft.com/office/officeart/2005/8/layout/vList5"/>
    <dgm:cxn modelId="{BD256F99-5FA9-46B8-BF4B-B795FB470F90}" type="presParOf" srcId="{5CDFCF28-2D1E-4BEE-87AB-FAF70F0D81BA}" destId="{75AFFB84-C098-46E7-9D89-0B0BED6A9D88}" srcOrd="0" destOrd="0" presId="urn:microsoft.com/office/officeart/2005/8/layout/vList5"/>
    <dgm:cxn modelId="{B85CCAE0-0CB3-4104-9478-102D1A7CAD5B}" type="presParOf" srcId="{5CDFCF28-2D1E-4BEE-87AB-FAF70F0D81BA}" destId="{A215AFD6-6D82-46F4-92EB-30FCC4820EDA}" srcOrd="1" destOrd="0" presId="urn:microsoft.com/office/officeart/2005/8/layout/vList5"/>
    <dgm:cxn modelId="{2D7D0543-168D-4043-9902-DCB8D3751355}" type="presParOf" srcId="{14C5D4F5-ADF0-452B-9FE2-47E349F5E8E9}" destId="{B615C833-92F2-4B78-9777-8742731CC393}" srcOrd="3" destOrd="0" presId="urn:microsoft.com/office/officeart/2005/8/layout/vList5"/>
    <dgm:cxn modelId="{FFB169CE-2230-481D-B49F-AC895B4CD99D}" type="presParOf" srcId="{14C5D4F5-ADF0-452B-9FE2-47E349F5E8E9}" destId="{DD38F507-7633-4EEB-A690-1A02CEBCC45B}" srcOrd="4" destOrd="0" presId="urn:microsoft.com/office/officeart/2005/8/layout/vList5"/>
    <dgm:cxn modelId="{8C1B5322-FB5D-4652-BAA0-16D57B2D589C}" type="presParOf" srcId="{DD38F507-7633-4EEB-A690-1A02CEBCC45B}" destId="{3EEE080C-9AB3-4AA8-8CCE-C6E777F27B10}" srcOrd="0" destOrd="0" presId="urn:microsoft.com/office/officeart/2005/8/layout/vList5"/>
    <dgm:cxn modelId="{C3FB1649-7EA1-4B37-AE37-6FF46F609802}" type="presParOf" srcId="{DD38F507-7633-4EEB-A690-1A02CEBCC45B}" destId="{B32598AD-3BD8-4CCE-8EBF-DEA17E6B4EE2}" srcOrd="1" destOrd="0" presId="urn:microsoft.com/office/officeart/2005/8/layout/vList5"/>
    <dgm:cxn modelId="{E13DB8DB-7DA9-47D6-B8EA-D35981D1BF81}" type="presParOf" srcId="{14C5D4F5-ADF0-452B-9FE2-47E349F5E8E9}" destId="{EBFD9DD7-BFE4-4028-B863-4F29F6C6F5EF}" srcOrd="5" destOrd="0" presId="urn:microsoft.com/office/officeart/2005/8/layout/vList5"/>
    <dgm:cxn modelId="{456AD3EA-127B-4B5C-94FD-44D4991455E6}" type="presParOf" srcId="{14C5D4F5-ADF0-452B-9FE2-47E349F5E8E9}" destId="{8132BDC9-67F6-4339-8BD4-C8588CB6C86E}" srcOrd="6" destOrd="0" presId="urn:microsoft.com/office/officeart/2005/8/layout/vList5"/>
    <dgm:cxn modelId="{6090A1B6-CEA1-4CBD-8082-E50D8E9B4FDF}" type="presParOf" srcId="{8132BDC9-67F6-4339-8BD4-C8588CB6C86E}" destId="{B68B6963-CE2A-4182-83B3-7DD6CE792EAC}" srcOrd="0" destOrd="0" presId="urn:microsoft.com/office/officeart/2005/8/layout/vList5"/>
    <dgm:cxn modelId="{A5123F64-C8EC-402A-A057-577047062522}" type="presParOf" srcId="{8132BDC9-67F6-4339-8BD4-C8588CB6C86E}" destId="{56B594B3-EDF8-4192-A70C-0347ACFE34F9}" srcOrd="1" destOrd="0" presId="urn:microsoft.com/office/officeart/2005/8/layout/vList5"/>
    <dgm:cxn modelId="{8D77258F-DF5C-4956-8A99-E533595F085D}" type="presParOf" srcId="{14C5D4F5-ADF0-452B-9FE2-47E349F5E8E9}" destId="{D57F249B-2E15-42BB-A78B-0926A07649AB}" srcOrd="7" destOrd="0" presId="urn:microsoft.com/office/officeart/2005/8/layout/vList5"/>
    <dgm:cxn modelId="{08C1711A-0804-47B6-A8E9-C899399E6617}" type="presParOf" srcId="{14C5D4F5-ADF0-452B-9FE2-47E349F5E8E9}" destId="{B89BB04A-B055-4D30-966A-78690C9860B5}" srcOrd="8" destOrd="0" presId="urn:microsoft.com/office/officeart/2005/8/layout/vList5"/>
    <dgm:cxn modelId="{A0D04AB4-6049-4D41-9025-2A0C5456FCF4}" type="presParOf" srcId="{B89BB04A-B055-4D30-966A-78690C9860B5}" destId="{A7F81936-ACC2-4965-B00F-1BB38E97AA54}" srcOrd="0" destOrd="0" presId="urn:microsoft.com/office/officeart/2005/8/layout/vList5"/>
    <dgm:cxn modelId="{EFC3AE0D-C631-4AFC-B24D-9B8E1407BF32}" type="presParOf" srcId="{B89BB04A-B055-4D30-966A-78690C9860B5}" destId="{09122392-7253-4CA2-B813-BC733AFEB8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12FDB-5C89-4826-90B5-D56C84DDA6EB}"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GB"/>
        </a:p>
      </dgm:t>
    </dgm:pt>
    <dgm:pt modelId="{CBA8BB98-4B4C-483C-846D-FBA385ABB016}">
      <dgm:prSet phldrT="[Text]"/>
      <dgm:spPr/>
      <dgm:t>
        <a:bodyPr lIns="57600"/>
        <a:lstStyle/>
        <a:p>
          <a:r>
            <a:rPr lang="en-GB" dirty="0"/>
            <a:t>Business architect</a:t>
          </a:r>
        </a:p>
      </dgm:t>
    </dgm:pt>
    <dgm:pt modelId="{9E58DAA1-58D7-4551-A033-1371480495AB}" type="parTrans" cxnId="{5D5EE40B-8F81-45F1-833F-F6F262D8902F}">
      <dgm:prSet/>
      <dgm:spPr/>
      <dgm:t>
        <a:bodyPr/>
        <a:lstStyle/>
        <a:p>
          <a:endParaRPr lang="en-GB"/>
        </a:p>
      </dgm:t>
    </dgm:pt>
    <dgm:pt modelId="{2B9545BF-48BC-4432-82A7-765F12852534}" type="sibTrans" cxnId="{5D5EE40B-8F81-45F1-833F-F6F262D8902F}">
      <dgm:prSet/>
      <dgm:spPr/>
      <dgm:t>
        <a:bodyPr/>
        <a:lstStyle/>
        <a:p>
          <a:endParaRPr lang="en-GB"/>
        </a:p>
      </dgm:t>
    </dgm:pt>
    <dgm:pt modelId="{22B11A09-2276-4627-A83C-02371EF5F5CC}">
      <dgm:prSet phldrT="[Text]"/>
      <dgm:spPr/>
      <dgm:t>
        <a:bodyPr lIns="252000"/>
        <a:lstStyle/>
        <a:p>
          <a:r>
            <a:rPr lang="en-GB" b="1" i="0" dirty="0"/>
            <a:t>A business architect</a:t>
          </a:r>
          <a:r>
            <a:rPr lang="en-GB" b="0" i="0" dirty="0"/>
            <a:t>  will help educate the core team on Out of the Box Pega components that are available to address the business requirements.  They will ensure the user stories are generated or updated ensuring the backlog is up to date with the latest details.</a:t>
          </a:r>
          <a:endParaRPr lang="en-GB" dirty="0"/>
        </a:p>
      </dgm:t>
    </dgm:pt>
    <dgm:pt modelId="{F57C8A12-F081-4C1E-8DBB-D6F47A5DC945}" type="parTrans" cxnId="{EED835F4-0172-45FB-8DC1-FB3A14163056}">
      <dgm:prSet/>
      <dgm:spPr/>
      <dgm:t>
        <a:bodyPr/>
        <a:lstStyle/>
        <a:p>
          <a:endParaRPr lang="en-GB"/>
        </a:p>
      </dgm:t>
    </dgm:pt>
    <dgm:pt modelId="{3D345571-055A-4564-9C63-1CEECE9BE454}" type="sibTrans" cxnId="{EED835F4-0172-45FB-8DC1-FB3A14163056}">
      <dgm:prSet/>
      <dgm:spPr/>
      <dgm:t>
        <a:bodyPr/>
        <a:lstStyle/>
        <a:p>
          <a:endParaRPr lang="en-GB"/>
        </a:p>
      </dgm:t>
    </dgm:pt>
    <dgm:pt modelId="{4560660D-1366-46BD-9220-8DF9FDA79485}">
      <dgm:prSet phldrT="[Text]"/>
      <dgm:spPr/>
      <dgm:t>
        <a:bodyPr lIns="57600"/>
        <a:lstStyle/>
        <a:p>
          <a:r>
            <a:rPr lang="en-GB" dirty="0"/>
            <a:t>Subject matter expert</a:t>
          </a:r>
        </a:p>
      </dgm:t>
    </dgm:pt>
    <dgm:pt modelId="{80822D41-DB21-486D-9B94-F93CD24DFA9E}" type="parTrans" cxnId="{174C3C19-A2F7-40ED-8B1C-FB7BA8DD6DE0}">
      <dgm:prSet/>
      <dgm:spPr/>
      <dgm:t>
        <a:bodyPr/>
        <a:lstStyle/>
        <a:p>
          <a:endParaRPr lang="en-GB"/>
        </a:p>
      </dgm:t>
    </dgm:pt>
    <dgm:pt modelId="{027E9524-4F77-41DC-A7D6-994D1CEF7F38}" type="sibTrans" cxnId="{174C3C19-A2F7-40ED-8B1C-FB7BA8DD6DE0}">
      <dgm:prSet/>
      <dgm:spPr/>
      <dgm:t>
        <a:bodyPr/>
        <a:lstStyle/>
        <a:p>
          <a:endParaRPr lang="en-GB"/>
        </a:p>
      </dgm:t>
    </dgm:pt>
    <dgm:pt modelId="{10E1B781-415C-464C-9D0E-46B5D79F7026}">
      <dgm:prSet phldrT="[Text]"/>
      <dgm:spPr/>
      <dgm:t>
        <a:bodyPr lIns="252000"/>
        <a:lstStyle/>
        <a:p>
          <a:r>
            <a:rPr lang="en-GB" b="1" i="0" dirty="0"/>
            <a:t>Subject Matter Experts</a:t>
          </a:r>
          <a:r>
            <a:rPr lang="en-GB" b="0" i="0" dirty="0"/>
            <a:t> (SME) will support the product owner with detailed know-how and business requirements for specific areas of the business and the application</a:t>
          </a:r>
          <a:endParaRPr lang="en-GB" dirty="0"/>
        </a:p>
      </dgm:t>
    </dgm:pt>
    <dgm:pt modelId="{854431DF-FC9F-4D1B-ABDE-33A70EA1E57E}" type="parTrans" cxnId="{FC2E8CD0-F46E-4408-B575-8C10B24857B7}">
      <dgm:prSet/>
      <dgm:spPr/>
      <dgm:t>
        <a:bodyPr/>
        <a:lstStyle/>
        <a:p>
          <a:endParaRPr lang="en-GB"/>
        </a:p>
      </dgm:t>
    </dgm:pt>
    <dgm:pt modelId="{72793C07-9CDB-471C-9A32-C72F915CE097}" type="sibTrans" cxnId="{FC2E8CD0-F46E-4408-B575-8C10B24857B7}">
      <dgm:prSet/>
      <dgm:spPr/>
      <dgm:t>
        <a:bodyPr/>
        <a:lstStyle/>
        <a:p>
          <a:endParaRPr lang="en-GB"/>
        </a:p>
      </dgm:t>
    </dgm:pt>
    <dgm:pt modelId="{292A5AB5-6046-48A6-8080-46F4EC90A5D8}">
      <dgm:prSet phldrT="[Text]"/>
      <dgm:spPr/>
      <dgm:t>
        <a:bodyPr lIns="57600"/>
        <a:lstStyle/>
        <a:p>
          <a:r>
            <a:rPr lang="en-GB" dirty="0"/>
            <a:t>User experience designer</a:t>
          </a:r>
        </a:p>
      </dgm:t>
    </dgm:pt>
    <dgm:pt modelId="{494D8595-F090-4CD8-815D-F115A37D0F1B}" type="parTrans" cxnId="{2350DD35-384A-4A2F-AE6F-1F7AE811AD8B}">
      <dgm:prSet/>
      <dgm:spPr/>
      <dgm:t>
        <a:bodyPr/>
        <a:lstStyle/>
        <a:p>
          <a:endParaRPr lang="en-GB"/>
        </a:p>
      </dgm:t>
    </dgm:pt>
    <dgm:pt modelId="{2D69D979-0FDB-4908-9AE6-3F8DE5359B7F}" type="sibTrans" cxnId="{2350DD35-384A-4A2F-AE6F-1F7AE811AD8B}">
      <dgm:prSet/>
      <dgm:spPr/>
      <dgm:t>
        <a:bodyPr/>
        <a:lstStyle/>
        <a:p>
          <a:endParaRPr lang="en-GB"/>
        </a:p>
      </dgm:t>
    </dgm:pt>
    <dgm:pt modelId="{A629C9E5-35B4-4729-BE3E-1225D540E066}">
      <dgm:prSet phldrT="[Text]"/>
      <dgm:spPr/>
      <dgm:t>
        <a:bodyPr lIns="252000"/>
        <a:lstStyle/>
        <a:p>
          <a:pPr>
            <a:buChar char="•"/>
          </a:pPr>
          <a:r>
            <a:rPr lang="en-GB" b="1" i="0" dirty="0"/>
            <a:t>A user experience designer </a:t>
          </a:r>
          <a:r>
            <a:rPr lang="en-GB" b="0" i="0" dirty="0"/>
            <a:t>will help guide a superior user experience and in some cases provide wireframes to support application development</a:t>
          </a:r>
          <a:endParaRPr lang="en-GB" dirty="0"/>
        </a:p>
      </dgm:t>
    </dgm:pt>
    <dgm:pt modelId="{943F7240-8EFB-4DDE-A5E6-F9465B92A1AC}" type="parTrans" cxnId="{F801AD69-5C23-41F9-B6D0-5F73AF1FD863}">
      <dgm:prSet/>
      <dgm:spPr/>
      <dgm:t>
        <a:bodyPr/>
        <a:lstStyle/>
        <a:p>
          <a:endParaRPr lang="en-GB"/>
        </a:p>
      </dgm:t>
    </dgm:pt>
    <dgm:pt modelId="{91654A3D-7AE2-4DB0-8781-1A26C10FD6FB}" type="sibTrans" cxnId="{F801AD69-5C23-41F9-B6D0-5F73AF1FD863}">
      <dgm:prSet/>
      <dgm:spPr/>
      <dgm:t>
        <a:bodyPr/>
        <a:lstStyle/>
        <a:p>
          <a:endParaRPr lang="en-GB"/>
        </a:p>
      </dgm:t>
    </dgm:pt>
    <dgm:pt modelId="{4AE3B479-918A-429D-B02D-557044900186}">
      <dgm:prSet/>
      <dgm:spPr/>
      <dgm:t>
        <a:bodyPr lIns="252000"/>
        <a:lstStyle/>
        <a:p>
          <a:r>
            <a:rPr lang="en-GB" b="1" i="0" dirty="0"/>
            <a:t>The product owner</a:t>
          </a:r>
          <a:r>
            <a:rPr lang="en-GB" b="0" i="0" dirty="0"/>
            <a:t> provides the vision, direction and scope for the application. </a:t>
          </a:r>
          <a:endParaRPr lang="en-GB" dirty="0"/>
        </a:p>
      </dgm:t>
    </dgm:pt>
    <dgm:pt modelId="{0C098D8B-DE0D-427C-8FA9-EC2A8B871F20}" type="parTrans" cxnId="{444EF199-4429-4626-B366-A656DD958BC9}">
      <dgm:prSet/>
      <dgm:spPr/>
      <dgm:t>
        <a:bodyPr/>
        <a:lstStyle/>
        <a:p>
          <a:endParaRPr lang="en-GB"/>
        </a:p>
      </dgm:t>
    </dgm:pt>
    <dgm:pt modelId="{0B3734ED-4D0F-4118-B525-976F1CD86E5E}" type="sibTrans" cxnId="{444EF199-4429-4626-B366-A656DD958BC9}">
      <dgm:prSet/>
      <dgm:spPr/>
      <dgm:t>
        <a:bodyPr/>
        <a:lstStyle/>
        <a:p>
          <a:endParaRPr lang="en-GB"/>
        </a:p>
      </dgm:t>
    </dgm:pt>
    <dgm:pt modelId="{BCFAA873-8394-4DC8-81F3-9BB1C92907B3}">
      <dgm:prSet/>
      <dgm:spPr/>
      <dgm:t>
        <a:bodyPr lIns="57600"/>
        <a:lstStyle/>
        <a:p>
          <a:endParaRPr lang="en-GB" dirty="0"/>
        </a:p>
      </dgm:t>
    </dgm:pt>
    <dgm:pt modelId="{DEA99B53-CAEA-4215-901D-DA984AEA8367}" type="parTrans" cxnId="{BC5BE90C-96F8-40B2-A49E-9554871CAAD0}">
      <dgm:prSet/>
      <dgm:spPr/>
      <dgm:t>
        <a:bodyPr/>
        <a:lstStyle/>
        <a:p>
          <a:endParaRPr lang="en-GB"/>
        </a:p>
      </dgm:t>
    </dgm:pt>
    <dgm:pt modelId="{BE8270C8-F662-42A6-A048-0D4DF7DBEEAE}" type="sibTrans" cxnId="{BC5BE90C-96F8-40B2-A49E-9554871CAAD0}">
      <dgm:prSet/>
      <dgm:spPr/>
      <dgm:t>
        <a:bodyPr/>
        <a:lstStyle/>
        <a:p>
          <a:endParaRPr lang="en-GB"/>
        </a:p>
      </dgm:t>
    </dgm:pt>
    <dgm:pt modelId="{1C60216E-FF48-414A-A6D6-0F69A0D40988}">
      <dgm:prSet/>
      <dgm:spPr/>
      <dgm:t>
        <a:bodyPr lIns="252000"/>
        <a:lstStyle/>
        <a:p>
          <a:endParaRPr lang="en-GB"/>
        </a:p>
      </dgm:t>
    </dgm:pt>
    <dgm:pt modelId="{891BA0DC-8C99-46FF-9C34-48596E3E7BBD}" type="parTrans" cxnId="{533295F8-8708-4806-81D3-D8328FEF7CC0}">
      <dgm:prSet/>
      <dgm:spPr/>
      <dgm:t>
        <a:bodyPr/>
        <a:lstStyle/>
        <a:p>
          <a:endParaRPr lang="en-GB"/>
        </a:p>
      </dgm:t>
    </dgm:pt>
    <dgm:pt modelId="{F789692E-B1DD-40E3-908B-1083CA23073C}" type="sibTrans" cxnId="{533295F8-8708-4806-81D3-D8328FEF7CC0}">
      <dgm:prSet/>
      <dgm:spPr/>
      <dgm:t>
        <a:bodyPr/>
        <a:lstStyle/>
        <a:p>
          <a:endParaRPr lang="en-GB"/>
        </a:p>
      </dgm:t>
    </dgm:pt>
    <dgm:pt modelId="{7AC19D10-1728-4A16-9D94-E436A74FB014}">
      <dgm:prSet/>
      <dgm:spPr/>
      <dgm:t>
        <a:bodyPr lIns="57600"/>
        <a:lstStyle/>
        <a:p>
          <a:r>
            <a:rPr lang="en-GB" dirty="0"/>
            <a:t>Testing</a:t>
          </a:r>
        </a:p>
      </dgm:t>
    </dgm:pt>
    <dgm:pt modelId="{FC66CFDA-5536-462B-ACB2-974814A6BAE3}" type="parTrans" cxnId="{22D8C2CB-C2AD-4635-AFF0-1CCED0B05E8D}">
      <dgm:prSet/>
      <dgm:spPr/>
      <dgm:t>
        <a:bodyPr/>
        <a:lstStyle/>
        <a:p>
          <a:endParaRPr lang="en-GB"/>
        </a:p>
      </dgm:t>
    </dgm:pt>
    <dgm:pt modelId="{C00D6105-BEF3-40DC-B69D-908D78E53D61}" type="sibTrans" cxnId="{22D8C2CB-C2AD-4635-AFF0-1CCED0B05E8D}">
      <dgm:prSet/>
      <dgm:spPr/>
      <dgm:t>
        <a:bodyPr/>
        <a:lstStyle/>
        <a:p>
          <a:endParaRPr lang="en-GB"/>
        </a:p>
      </dgm:t>
    </dgm:pt>
    <dgm:pt modelId="{65CDC227-5AA2-4B1F-9681-B5AC1082C6E5}">
      <dgm:prSet/>
      <dgm:spPr/>
      <dgm:t>
        <a:bodyPr lIns="252000"/>
        <a:lstStyle/>
        <a:p>
          <a:r>
            <a:rPr lang="en-GB" b="1" i="0" dirty="0"/>
            <a:t>Testers </a:t>
          </a:r>
          <a:r>
            <a:rPr lang="en-GB" b="0" i="0" dirty="0"/>
            <a:t>help ensure that the test team understand the functionality that is being developed and can plan out their test scripts accordingly. </a:t>
          </a:r>
          <a:endParaRPr lang="en-GB" dirty="0"/>
        </a:p>
      </dgm:t>
    </dgm:pt>
    <dgm:pt modelId="{E0F31F6A-A789-4E76-8383-832A4A5582AD}" type="parTrans" cxnId="{4F50E4BA-9270-4415-8103-1B6E61DC229B}">
      <dgm:prSet/>
      <dgm:spPr/>
      <dgm:t>
        <a:bodyPr/>
        <a:lstStyle/>
        <a:p>
          <a:endParaRPr lang="en-GB"/>
        </a:p>
      </dgm:t>
    </dgm:pt>
    <dgm:pt modelId="{A1A68E03-7B01-43ED-B9F4-F1AC8DA9B514}" type="sibTrans" cxnId="{4F50E4BA-9270-4415-8103-1B6E61DC229B}">
      <dgm:prSet/>
      <dgm:spPr/>
      <dgm:t>
        <a:bodyPr/>
        <a:lstStyle/>
        <a:p>
          <a:endParaRPr lang="en-GB"/>
        </a:p>
      </dgm:t>
    </dgm:pt>
    <dgm:pt modelId="{00C79F45-0373-4ECC-8ED3-7B0FC904BDDE}">
      <dgm:prSet/>
      <dgm:spPr/>
      <dgm:t>
        <a:bodyPr/>
        <a:lstStyle/>
        <a:p>
          <a:r>
            <a:rPr lang="en-GB" b="0" i="0" dirty="0"/>
            <a:t>They are responsible for ensuring the business is appropriately represented at DCO sessions and is equipped to provide high quality requirements into the DCO sessions. </a:t>
          </a:r>
        </a:p>
      </dgm:t>
    </dgm:pt>
    <dgm:pt modelId="{8A42A81C-B847-4E47-93E9-2AB4DA4B1E63}" type="parTrans" cxnId="{2793A443-BEE2-4953-A1F7-C8022FEDF020}">
      <dgm:prSet/>
      <dgm:spPr/>
      <dgm:t>
        <a:bodyPr/>
        <a:lstStyle/>
        <a:p>
          <a:endParaRPr lang="en-GB"/>
        </a:p>
      </dgm:t>
    </dgm:pt>
    <dgm:pt modelId="{9FAAE5F0-BCF7-46B0-80DD-EB8612AEFF70}" type="sibTrans" cxnId="{2793A443-BEE2-4953-A1F7-C8022FEDF020}">
      <dgm:prSet/>
      <dgm:spPr/>
      <dgm:t>
        <a:bodyPr/>
        <a:lstStyle/>
        <a:p>
          <a:endParaRPr lang="en-GB"/>
        </a:p>
      </dgm:t>
    </dgm:pt>
    <dgm:pt modelId="{524B4F0C-AFA2-4C66-B5D0-3A471871B9FE}">
      <dgm:prSet/>
      <dgm:spPr/>
      <dgm:t>
        <a:bodyPr lIns="252000"/>
        <a:lstStyle/>
        <a:p>
          <a:r>
            <a:rPr lang="en-GB" b="1" i="0" dirty="0"/>
            <a:t>A system architect</a:t>
          </a:r>
          <a:r>
            <a:rPr lang="en-GB" b="0" i="0" dirty="0"/>
            <a:t> will help provide the </a:t>
          </a:r>
          <a:r>
            <a:rPr lang="en-GB" b="0" i="0" dirty="0" err="1"/>
            <a:t>experise</a:t>
          </a:r>
          <a:r>
            <a:rPr lang="en-GB" b="0" i="0" dirty="0"/>
            <a:t> on what is possible using Pega Out of the Box approaches to help find they most effective way to deliver the business requirements</a:t>
          </a:r>
          <a:endParaRPr lang="en-GB" dirty="0"/>
        </a:p>
      </dgm:t>
    </dgm:pt>
    <dgm:pt modelId="{E3F5AF8C-56FE-4610-9C40-16F4184948E0}" type="parTrans" cxnId="{E46CD8BC-F09C-4950-8FA4-FAB82450714C}">
      <dgm:prSet/>
      <dgm:spPr/>
      <dgm:t>
        <a:bodyPr/>
        <a:lstStyle/>
        <a:p>
          <a:endParaRPr lang="en-GB"/>
        </a:p>
      </dgm:t>
    </dgm:pt>
    <dgm:pt modelId="{BA2444AB-970C-462C-BA97-9E7A8FED80C6}" type="sibTrans" cxnId="{E46CD8BC-F09C-4950-8FA4-FAB82450714C}">
      <dgm:prSet/>
      <dgm:spPr/>
      <dgm:t>
        <a:bodyPr/>
        <a:lstStyle/>
        <a:p>
          <a:endParaRPr lang="en-GB"/>
        </a:p>
      </dgm:t>
    </dgm:pt>
    <dgm:pt modelId="{4F8A98AD-9B83-4C89-B133-EFB5ABCFC79F}">
      <dgm:prSet/>
      <dgm:spPr/>
      <dgm:t>
        <a:bodyPr/>
        <a:lstStyle/>
        <a:p>
          <a:r>
            <a:rPr lang="en-GB" dirty="0"/>
            <a:t>System architect</a:t>
          </a:r>
        </a:p>
      </dgm:t>
    </dgm:pt>
    <dgm:pt modelId="{15E7616E-B296-49ED-B532-19A65941CBD0}" type="parTrans" cxnId="{685D3E0A-E33F-4181-A3AA-B5E2B3FAD063}">
      <dgm:prSet/>
      <dgm:spPr/>
      <dgm:t>
        <a:bodyPr/>
        <a:lstStyle/>
        <a:p>
          <a:endParaRPr lang="en-GB"/>
        </a:p>
      </dgm:t>
    </dgm:pt>
    <dgm:pt modelId="{DD59684E-55AC-4633-AA56-E8B4AEEF772C}" type="sibTrans" cxnId="{685D3E0A-E33F-4181-A3AA-B5E2B3FAD063}">
      <dgm:prSet/>
      <dgm:spPr/>
      <dgm:t>
        <a:bodyPr/>
        <a:lstStyle/>
        <a:p>
          <a:endParaRPr lang="en-GB"/>
        </a:p>
      </dgm:t>
    </dgm:pt>
    <dgm:pt modelId="{14C5D4F5-ADF0-452B-9FE2-47E349F5E8E9}" type="pres">
      <dgm:prSet presAssocID="{95C12FDB-5C89-4826-90B5-D56C84DDA6EB}" presName="Name0" presStyleCnt="0">
        <dgm:presLayoutVars>
          <dgm:dir/>
          <dgm:animLvl val="lvl"/>
          <dgm:resizeHandles val="exact"/>
        </dgm:presLayoutVars>
      </dgm:prSet>
      <dgm:spPr/>
    </dgm:pt>
    <dgm:pt modelId="{4B7802C8-8299-42B7-A110-E09745A84DA6}" type="pres">
      <dgm:prSet presAssocID="{BCFAA873-8394-4DC8-81F3-9BB1C92907B3}" presName="linNode" presStyleCnt="0"/>
      <dgm:spPr/>
    </dgm:pt>
    <dgm:pt modelId="{63EF86AC-518A-453F-BD5D-B3089AC73B92}" type="pres">
      <dgm:prSet presAssocID="{BCFAA873-8394-4DC8-81F3-9BB1C92907B3}" presName="parentText" presStyleLbl="node1" presStyleIdx="0" presStyleCnt="6" custScaleX="63307" custScaleY="81780" custLinFactNeighborX="2954">
        <dgm:presLayoutVars>
          <dgm:chMax val="1"/>
          <dgm:bulletEnabled val="1"/>
        </dgm:presLayoutVars>
      </dgm:prSet>
      <dgm:spPr/>
    </dgm:pt>
    <dgm:pt modelId="{0DEFD6B6-8AC7-4D0B-B9C5-FF5DAFD460AD}" type="pres">
      <dgm:prSet presAssocID="{BCFAA873-8394-4DC8-81F3-9BB1C92907B3}" presName="descendantText" presStyleLbl="alignAccFollowNode1" presStyleIdx="0" presStyleCnt="6" custScaleX="121481">
        <dgm:presLayoutVars>
          <dgm:bulletEnabled val="1"/>
        </dgm:presLayoutVars>
      </dgm:prSet>
      <dgm:spPr/>
    </dgm:pt>
    <dgm:pt modelId="{D96A454B-48E2-4C54-BA7D-3DAC4BB8BF8B}" type="pres">
      <dgm:prSet presAssocID="{BE8270C8-F662-42A6-A048-0D4DF7DBEEAE}" presName="sp" presStyleCnt="0"/>
      <dgm:spPr/>
    </dgm:pt>
    <dgm:pt modelId="{5CDFCF28-2D1E-4BEE-87AB-FAF70F0D81BA}" type="pres">
      <dgm:prSet presAssocID="{CBA8BB98-4B4C-483C-846D-FBA385ABB016}" presName="linNode" presStyleCnt="0"/>
      <dgm:spPr/>
    </dgm:pt>
    <dgm:pt modelId="{75AFFB84-C098-46E7-9D89-0B0BED6A9D88}" type="pres">
      <dgm:prSet presAssocID="{CBA8BB98-4B4C-483C-846D-FBA385ABB016}" presName="parentText" presStyleLbl="node1" presStyleIdx="1" presStyleCnt="6" custScaleX="63307" custScaleY="81780" custLinFactNeighborX="2954">
        <dgm:presLayoutVars>
          <dgm:chMax val="1"/>
          <dgm:bulletEnabled val="1"/>
        </dgm:presLayoutVars>
      </dgm:prSet>
      <dgm:spPr/>
    </dgm:pt>
    <dgm:pt modelId="{A215AFD6-6D82-46F4-92EB-30FCC4820EDA}" type="pres">
      <dgm:prSet presAssocID="{CBA8BB98-4B4C-483C-846D-FBA385ABB016}" presName="descendantText" presStyleLbl="alignAccFollowNode1" presStyleIdx="1" presStyleCnt="6" custScaleX="121481">
        <dgm:presLayoutVars>
          <dgm:bulletEnabled val="1"/>
        </dgm:presLayoutVars>
      </dgm:prSet>
      <dgm:spPr/>
    </dgm:pt>
    <dgm:pt modelId="{B615C833-92F2-4B78-9777-8742731CC393}" type="pres">
      <dgm:prSet presAssocID="{2B9545BF-48BC-4432-82A7-765F12852534}" presName="sp" presStyleCnt="0"/>
      <dgm:spPr/>
    </dgm:pt>
    <dgm:pt modelId="{DD38F507-7633-4EEB-A690-1A02CEBCC45B}" type="pres">
      <dgm:prSet presAssocID="{4560660D-1366-46BD-9220-8DF9FDA79485}" presName="linNode" presStyleCnt="0"/>
      <dgm:spPr/>
    </dgm:pt>
    <dgm:pt modelId="{3EEE080C-9AB3-4AA8-8CCE-C6E777F27B10}" type="pres">
      <dgm:prSet presAssocID="{4560660D-1366-46BD-9220-8DF9FDA79485}" presName="parentText" presStyleLbl="node1" presStyleIdx="2" presStyleCnt="6" custScaleX="63307" custScaleY="81780" custLinFactNeighborX="2954">
        <dgm:presLayoutVars>
          <dgm:chMax val="1"/>
          <dgm:bulletEnabled val="1"/>
        </dgm:presLayoutVars>
      </dgm:prSet>
      <dgm:spPr/>
    </dgm:pt>
    <dgm:pt modelId="{B32598AD-3BD8-4CCE-8EBF-DEA17E6B4EE2}" type="pres">
      <dgm:prSet presAssocID="{4560660D-1366-46BD-9220-8DF9FDA79485}" presName="descendantText" presStyleLbl="alignAccFollowNode1" presStyleIdx="2" presStyleCnt="6" custScaleX="121481">
        <dgm:presLayoutVars>
          <dgm:bulletEnabled val="1"/>
        </dgm:presLayoutVars>
      </dgm:prSet>
      <dgm:spPr/>
    </dgm:pt>
    <dgm:pt modelId="{EBFD9DD7-BFE4-4028-B863-4F29F6C6F5EF}" type="pres">
      <dgm:prSet presAssocID="{027E9524-4F77-41DC-A7D6-994D1CEF7F38}" presName="sp" presStyleCnt="0"/>
      <dgm:spPr/>
    </dgm:pt>
    <dgm:pt modelId="{8132BDC9-67F6-4339-8BD4-C8588CB6C86E}" type="pres">
      <dgm:prSet presAssocID="{292A5AB5-6046-48A6-8080-46F4EC90A5D8}" presName="linNode" presStyleCnt="0"/>
      <dgm:spPr/>
    </dgm:pt>
    <dgm:pt modelId="{B68B6963-CE2A-4182-83B3-7DD6CE792EAC}" type="pres">
      <dgm:prSet presAssocID="{292A5AB5-6046-48A6-8080-46F4EC90A5D8}" presName="parentText" presStyleLbl="node1" presStyleIdx="3" presStyleCnt="6" custScaleX="63307" custScaleY="81780" custLinFactNeighborX="3030">
        <dgm:presLayoutVars>
          <dgm:chMax val="1"/>
          <dgm:bulletEnabled val="1"/>
        </dgm:presLayoutVars>
      </dgm:prSet>
      <dgm:spPr/>
    </dgm:pt>
    <dgm:pt modelId="{56B594B3-EDF8-4192-A70C-0347ACFE34F9}" type="pres">
      <dgm:prSet presAssocID="{292A5AB5-6046-48A6-8080-46F4EC90A5D8}" presName="descendantText" presStyleLbl="alignAccFollowNode1" presStyleIdx="3" presStyleCnt="6" custScaleX="121481">
        <dgm:presLayoutVars>
          <dgm:bulletEnabled val="1"/>
        </dgm:presLayoutVars>
      </dgm:prSet>
      <dgm:spPr/>
    </dgm:pt>
    <dgm:pt modelId="{D57F249B-2E15-42BB-A78B-0926A07649AB}" type="pres">
      <dgm:prSet presAssocID="{2D69D979-0FDB-4908-9AE6-3F8DE5359B7F}" presName="sp" presStyleCnt="0"/>
      <dgm:spPr/>
    </dgm:pt>
    <dgm:pt modelId="{B89BB04A-B055-4D30-966A-78690C9860B5}" type="pres">
      <dgm:prSet presAssocID="{7AC19D10-1728-4A16-9D94-E436A74FB014}" presName="linNode" presStyleCnt="0"/>
      <dgm:spPr/>
    </dgm:pt>
    <dgm:pt modelId="{A7F81936-ACC2-4965-B00F-1BB38E97AA54}" type="pres">
      <dgm:prSet presAssocID="{7AC19D10-1728-4A16-9D94-E436A74FB014}" presName="parentText" presStyleLbl="node1" presStyleIdx="4" presStyleCnt="6" custScaleX="64185" custScaleY="81780" custLinFactNeighborX="3030">
        <dgm:presLayoutVars>
          <dgm:chMax val="1"/>
          <dgm:bulletEnabled val="1"/>
        </dgm:presLayoutVars>
      </dgm:prSet>
      <dgm:spPr/>
    </dgm:pt>
    <dgm:pt modelId="{09122392-7253-4CA2-B813-BC733AFEB8E6}" type="pres">
      <dgm:prSet presAssocID="{7AC19D10-1728-4A16-9D94-E436A74FB014}" presName="descendantText" presStyleLbl="alignAccFollowNode1" presStyleIdx="4" presStyleCnt="6" custScaleX="121481">
        <dgm:presLayoutVars>
          <dgm:bulletEnabled val="1"/>
        </dgm:presLayoutVars>
      </dgm:prSet>
      <dgm:spPr/>
    </dgm:pt>
    <dgm:pt modelId="{02FDC2A2-0962-4EA8-B8DF-776F318A494A}" type="pres">
      <dgm:prSet presAssocID="{C00D6105-BEF3-40DC-B69D-908D78E53D61}" presName="sp" presStyleCnt="0"/>
      <dgm:spPr/>
    </dgm:pt>
    <dgm:pt modelId="{6264E26C-EB99-447A-86B4-4DFE402C8A85}" type="pres">
      <dgm:prSet presAssocID="{4F8A98AD-9B83-4C89-B133-EFB5ABCFC79F}" presName="linNode" presStyleCnt="0"/>
      <dgm:spPr/>
    </dgm:pt>
    <dgm:pt modelId="{77754FFB-F57D-4875-9FD3-4383A7AB3F42}" type="pres">
      <dgm:prSet presAssocID="{4F8A98AD-9B83-4C89-B133-EFB5ABCFC79F}" presName="parentText" presStyleLbl="node1" presStyleIdx="5" presStyleCnt="6" custScaleX="81000" custScaleY="81005" custLinFactNeighborX="3730" custLinFactNeighborY="-2603">
        <dgm:presLayoutVars>
          <dgm:chMax val="1"/>
          <dgm:bulletEnabled val="1"/>
        </dgm:presLayoutVars>
      </dgm:prSet>
      <dgm:spPr/>
    </dgm:pt>
    <dgm:pt modelId="{FD8BE3FB-0F91-4FD1-8F40-D882CC691598}" type="pres">
      <dgm:prSet presAssocID="{4F8A98AD-9B83-4C89-B133-EFB5ABCFC79F}" presName="descendantText" presStyleLbl="alignAccFollowNode1" presStyleIdx="5" presStyleCnt="6" custScaleX="152560" custLinFactNeighborX="197" custLinFactNeighborY="-1085">
        <dgm:presLayoutVars>
          <dgm:bulletEnabled val="1"/>
        </dgm:presLayoutVars>
      </dgm:prSet>
      <dgm:spPr/>
    </dgm:pt>
  </dgm:ptLst>
  <dgm:cxnLst>
    <dgm:cxn modelId="{685D3E0A-E33F-4181-A3AA-B5E2B3FAD063}" srcId="{95C12FDB-5C89-4826-90B5-D56C84DDA6EB}" destId="{4F8A98AD-9B83-4C89-B133-EFB5ABCFC79F}" srcOrd="5" destOrd="0" parTransId="{15E7616E-B296-49ED-B532-19A65941CBD0}" sibTransId="{DD59684E-55AC-4633-AA56-E8B4AEEF772C}"/>
    <dgm:cxn modelId="{B3BBE10B-24B0-4506-BF7B-27311C378538}" type="presOf" srcId="{00C79F45-0373-4ECC-8ED3-7B0FC904BDDE}" destId="{0DEFD6B6-8AC7-4D0B-B9C5-FF5DAFD460AD}" srcOrd="0" destOrd="1" presId="urn:microsoft.com/office/officeart/2005/8/layout/vList5"/>
    <dgm:cxn modelId="{5D5EE40B-8F81-45F1-833F-F6F262D8902F}" srcId="{95C12FDB-5C89-4826-90B5-D56C84DDA6EB}" destId="{CBA8BB98-4B4C-483C-846D-FBA385ABB016}" srcOrd="1" destOrd="0" parTransId="{9E58DAA1-58D7-4551-A033-1371480495AB}" sibTransId="{2B9545BF-48BC-4432-82A7-765F12852534}"/>
    <dgm:cxn modelId="{BC5BE90C-96F8-40B2-A49E-9554871CAAD0}" srcId="{95C12FDB-5C89-4826-90B5-D56C84DDA6EB}" destId="{BCFAA873-8394-4DC8-81F3-9BB1C92907B3}" srcOrd="0" destOrd="0" parTransId="{DEA99B53-CAEA-4215-901D-DA984AEA8367}" sibTransId="{BE8270C8-F662-42A6-A048-0D4DF7DBEEAE}"/>
    <dgm:cxn modelId="{174C3C19-A2F7-40ED-8B1C-FB7BA8DD6DE0}" srcId="{95C12FDB-5C89-4826-90B5-D56C84DDA6EB}" destId="{4560660D-1366-46BD-9220-8DF9FDA79485}" srcOrd="2" destOrd="0" parTransId="{80822D41-DB21-486D-9B94-F93CD24DFA9E}" sibTransId="{027E9524-4F77-41DC-A7D6-994D1CEF7F38}"/>
    <dgm:cxn modelId="{2350DD35-384A-4A2F-AE6F-1F7AE811AD8B}" srcId="{95C12FDB-5C89-4826-90B5-D56C84DDA6EB}" destId="{292A5AB5-6046-48A6-8080-46F4EC90A5D8}" srcOrd="3" destOrd="0" parTransId="{494D8595-F090-4CD8-815D-F115A37D0F1B}" sibTransId="{2D69D979-0FDB-4908-9AE6-3F8DE5359B7F}"/>
    <dgm:cxn modelId="{2793A443-BEE2-4953-A1F7-C8022FEDF020}" srcId="{BCFAA873-8394-4DC8-81F3-9BB1C92907B3}" destId="{00C79F45-0373-4ECC-8ED3-7B0FC904BDDE}" srcOrd="1" destOrd="0" parTransId="{8A42A81C-B847-4E47-93E9-2AB4DA4B1E63}" sibTransId="{9FAAE5F0-BCF7-46B0-80DD-EB8612AEFF70}"/>
    <dgm:cxn modelId="{F4650C67-5F68-4EAE-B595-EEC4D5FD6ECD}" type="presOf" srcId="{95C12FDB-5C89-4826-90B5-D56C84DDA6EB}" destId="{14C5D4F5-ADF0-452B-9FE2-47E349F5E8E9}" srcOrd="0" destOrd="0" presId="urn:microsoft.com/office/officeart/2005/8/layout/vList5"/>
    <dgm:cxn modelId="{F801AD69-5C23-41F9-B6D0-5F73AF1FD863}" srcId="{292A5AB5-6046-48A6-8080-46F4EC90A5D8}" destId="{A629C9E5-35B4-4729-BE3E-1225D540E066}" srcOrd="0" destOrd="0" parTransId="{943F7240-8EFB-4DDE-A5E6-F9465B92A1AC}" sibTransId="{91654A3D-7AE2-4DB0-8781-1A26C10FD6FB}"/>
    <dgm:cxn modelId="{2DB9F849-2CE3-4A03-AD50-369D0FA716CD}" type="presOf" srcId="{7AC19D10-1728-4A16-9D94-E436A74FB014}" destId="{A7F81936-ACC2-4965-B00F-1BB38E97AA54}" srcOrd="0" destOrd="0" presId="urn:microsoft.com/office/officeart/2005/8/layout/vList5"/>
    <dgm:cxn modelId="{905A276E-5AE2-4431-9D64-18E1F56B12D2}" type="presOf" srcId="{292A5AB5-6046-48A6-8080-46F4EC90A5D8}" destId="{B68B6963-CE2A-4182-83B3-7DD6CE792EAC}" srcOrd="0" destOrd="0" presId="urn:microsoft.com/office/officeart/2005/8/layout/vList5"/>
    <dgm:cxn modelId="{5B295556-A797-4F51-95B2-79877B8220D0}" type="presOf" srcId="{65CDC227-5AA2-4B1F-9681-B5AC1082C6E5}" destId="{09122392-7253-4CA2-B813-BC733AFEB8E6}" srcOrd="0" destOrd="1" presId="urn:microsoft.com/office/officeart/2005/8/layout/vList5"/>
    <dgm:cxn modelId="{D38D9080-8C3D-481A-B270-2422D7FF62BB}" type="presOf" srcId="{22B11A09-2276-4627-A83C-02371EF5F5CC}" destId="{A215AFD6-6D82-46F4-92EB-30FCC4820EDA}" srcOrd="0" destOrd="0" presId="urn:microsoft.com/office/officeart/2005/8/layout/vList5"/>
    <dgm:cxn modelId="{ED7F8390-3989-4DEE-97A8-F33ACAAB0CC5}" type="presOf" srcId="{4F8A98AD-9B83-4C89-B133-EFB5ABCFC79F}" destId="{77754FFB-F57D-4875-9FD3-4383A7AB3F42}" srcOrd="0" destOrd="0" presId="urn:microsoft.com/office/officeart/2005/8/layout/vList5"/>
    <dgm:cxn modelId="{444EF199-4429-4626-B366-A656DD958BC9}" srcId="{BCFAA873-8394-4DC8-81F3-9BB1C92907B3}" destId="{4AE3B479-918A-429D-B02D-557044900186}" srcOrd="0" destOrd="0" parTransId="{0C098D8B-DE0D-427C-8FA9-EC2A8B871F20}" sibTransId="{0B3734ED-4D0F-4118-B525-976F1CD86E5E}"/>
    <dgm:cxn modelId="{8B16FE9D-51EF-471D-9CA8-F7315A0C2C8A}" type="presOf" srcId="{4560660D-1366-46BD-9220-8DF9FDA79485}" destId="{3EEE080C-9AB3-4AA8-8CCE-C6E777F27B10}" srcOrd="0" destOrd="0" presId="urn:microsoft.com/office/officeart/2005/8/layout/vList5"/>
    <dgm:cxn modelId="{891F07A4-3B6F-4C7B-9C7B-CF75B4572DC6}" type="presOf" srcId="{A629C9E5-35B4-4729-BE3E-1225D540E066}" destId="{56B594B3-EDF8-4192-A70C-0347ACFE34F9}" srcOrd="0" destOrd="0" presId="urn:microsoft.com/office/officeart/2005/8/layout/vList5"/>
    <dgm:cxn modelId="{B89BDFA7-70F7-4C00-9AE9-11A58D09C550}" type="presOf" srcId="{BCFAA873-8394-4DC8-81F3-9BB1C92907B3}" destId="{63EF86AC-518A-453F-BD5D-B3089AC73B92}" srcOrd="0" destOrd="0" presId="urn:microsoft.com/office/officeart/2005/8/layout/vList5"/>
    <dgm:cxn modelId="{667AF4A8-5FCA-4040-8117-DB849972D312}" type="presOf" srcId="{CBA8BB98-4B4C-483C-846D-FBA385ABB016}" destId="{75AFFB84-C098-46E7-9D89-0B0BED6A9D88}" srcOrd="0" destOrd="0" presId="urn:microsoft.com/office/officeart/2005/8/layout/vList5"/>
    <dgm:cxn modelId="{4F50E4BA-9270-4415-8103-1B6E61DC229B}" srcId="{7AC19D10-1728-4A16-9D94-E436A74FB014}" destId="{65CDC227-5AA2-4B1F-9681-B5AC1082C6E5}" srcOrd="1" destOrd="0" parTransId="{E0F31F6A-A789-4E76-8383-832A4A5582AD}" sibTransId="{A1A68E03-7B01-43ED-B9F4-F1AC8DA9B514}"/>
    <dgm:cxn modelId="{E46CD8BC-F09C-4950-8FA4-FAB82450714C}" srcId="{4F8A98AD-9B83-4C89-B133-EFB5ABCFC79F}" destId="{524B4F0C-AFA2-4C66-B5D0-3A471871B9FE}" srcOrd="0" destOrd="0" parTransId="{E3F5AF8C-56FE-4610-9C40-16F4184948E0}" sibTransId="{BA2444AB-970C-462C-BA97-9E7A8FED80C6}"/>
    <dgm:cxn modelId="{22D8C2CB-C2AD-4635-AFF0-1CCED0B05E8D}" srcId="{95C12FDB-5C89-4826-90B5-D56C84DDA6EB}" destId="{7AC19D10-1728-4A16-9D94-E436A74FB014}" srcOrd="4" destOrd="0" parTransId="{FC66CFDA-5536-462B-ACB2-974814A6BAE3}" sibTransId="{C00D6105-BEF3-40DC-B69D-908D78E53D61}"/>
    <dgm:cxn modelId="{FC2E8CD0-F46E-4408-B575-8C10B24857B7}" srcId="{4560660D-1366-46BD-9220-8DF9FDA79485}" destId="{10E1B781-415C-464C-9D0E-46B5D79F7026}" srcOrd="0" destOrd="0" parTransId="{854431DF-FC9F-4D1B-ABDE-33A70EA1E57E}" sibTransId="{72793C07-9CDB-471C-9A32-C72F915CE097}"/>
    <dgm:cxn modelId="{6391AEDB-6B60-441B-A462-2DD25611E9E0}" type="presOf" srcId="{1C60216E-FF48-414A-A6D6-0F69A0D40988}" destId="{09122392-7253-4CA2-B813-BC733AFEB8E6}" srcOrd="0" destOrd="0" presId="urn:microsoft.com/office/officeart/2005/8/layout/vList5"/>
    <dgm:cxn modelId="{54D72BDF-F9A9-4C89-BF88-D6C61449F7D7}" type="presOf" srcId="{4AE3B479-918A-429D-B02D-557044900186}" destId="{0DEFD6B6-8AC7-4D0B-B9C5-FF5DAFD460AD}" srcOrd="0" destOrd="0" presId="urn:microsoft.com/office/officeart/2005/8/layout/vList5"/>
    <dgm:cxn modelId="{4B03E1F1-7D4B-475D-A576-51B742D77CB1}" type="presOf" srcId="{524B4F0C-AFA2-4C66-B5D0-3A471871B9FE}" destId="{FD8BE3FB-0F91-4FD1-8F40-D882CC691598}" srcOrd="0" destOrd="0" presId="urn:microsoft.com/office/officeart/2005/8/layout/vList5"/>
    <dgm:cxn modelId="{EED835F4-0172-45FB-8DC1-FB3A14163056}" srcId="{CBA8BB98-4B4C-483C-846D-FBA385ABB016}" destId="{22B11A09-2276-4627-A83C-02371EF5F5CC}" srcOrd="0" destOrd="0" parTransId="{F57C8A12-F081-4C1E-8DBB-D6F47A5DC945}" sibTransId="{3D345571-055A-4564-9C63-1CEECE9BE454}"/>
    <dgm:cxn modelId="{B7D4ACF4-5985-4E9E-A085-A6BF0FDE9659}" type="presOf" srcId="{10E1B781-415C-464C-9D0E-46B5D79F7026}" destId="{B32598AD-3BD8-4CCE-8EBF-DEA17E6B4EE2}" srcOrd="0" destOrd="0" presId="urn:microsoft.com/office/officeart/2005/8/layout/vList5"/>
    <dgm:cxn modelId="{533295F8-8708-4806-81D3-D8328FEF7CC0}" srcId="{7AC19D10-1728-4A16-9D94-E436A74FB014}" destId="{1C60216E-FF48-414A-A6D6-0F69A0D40988}" srcOrd="0" destOrd="0" parTransId="{891BA0DC-8C99-46FF-9C34-48596E3E7BBD}" sibTransId="{F789692E-B1DD-40E3-908B-1083CA23073C}"/>
    <dgm:cxn modelId="{46685B47-6C70-44B8-8EA2-E4AD8C1A85BF}" type="presParOf" srcId="{14C5D4F5-ADF0-452B-9FE2-47E349F5E8E9}" destId="{4B7802C8-8299-42B7-A110-E09745A84DA6}" srcOrd="0" destOrd="0" presId="urn:microsoft.com/office/officeart/2005/8/layout/vList5"/>
    <dgm:cxn modelId="{F49EC736-2A69-4E10-A141-032C46E6FF44}" type="presParOf" srcId="{4B7802C8-8299-42B7-A110-E09745A84DA6}" destId="{63EF86AC-518A-453F-BD5D-B3089AC73B92}" srcOrd="0" destOrd="0" presId="urn:microsoft.com/office/officeart/2005/8/layout/vList5"/>
    <dgm:cxn modelId="{D0547DB5-9C56-4572-8168-48CB04735812}" type="presParOf" srcId="{4B7802C8-8299-42B7-A110-E09745A84DA6}" destId="{0DEFD6B6-8AC7-4D0B-B9C5-FF5DAFD460AD}" srcOrd="1" destOrd="0" presId="urn:microsoft.com/office/officeart/2005/8/layout/vList5"/>
    <dgm:cxn modelId="{97F3D3CE-3C46-43A1-8C80-77BEFDCFE2B3}" type="presParOf" srcId="{14C5D4F5-ADF0-452B-9FE2-47E349F5E8E9}" destId="{D96A454B-48E2-4C54-BA7D-3DAC4BB8BF8B}" srcOrd="1" destOrd="0" presId="urn:microsoft.com/office/officeart/2005/8/layout/vList5"/>
    <dgm:cxn modelId="{6EB379BF-09EC-4616-83CA-E5C0E7C95170}" type="presParOf" srcId="{14C5D4F5-ADF0-452B-9FE2-47E349F5E8E9}" destId="{5CDFCF28-2D1E-4BEE-87AB-FAF70F0D81BA}" srcOrd="2" destOrd="0" presId="urn:microsoft.com/office/officeart/2005/8/layout/vList5"/>
    <dgm:cxn modelId="{BD256F99-5FA9-46B8-BF4B-B795FB470F90}" type="presParOf" srcId="{5CDFCF28-2D1E-4BEE-87AB-FAF70F0D81BA}" destId="{75AFFB84-C098-46E7-9D89-0B0BED6A9D88}" srcOrd="0" destOrd="0" presId="urn:microsoft.com/office/officeart/2005/8/layout/vList5"/>
    <dgm:cxn modelId="{B85CCAE0-0CB3-4104-9478-102D1A7CAD5B}" type="presParOf" srcId="{5CDFCF28-2D1E-4BEE-87AB-FAF70F0D81BA}" destId="{A215AFD6-6D82-46F4-92EB-30FCC4820EDA}" srcOrd="1" destOrd="0" presId="urn:microsoft.com/office/officeart/2005/8/layout/vList5"/>
    <dgm:cxn modelId="{2D7D0543-168D-4043-9902-DCB8D3751355}" type="presParOf" srcId="{14C5D4F5-ADF0-452B-9FE2-47E349F5E8E9}" destId="{B615C833-92F2-4B78-9777-8742731CC393}" srcOrd="3" destOrd="0" presId="urn:microsoft.com/office/officeart/2005/8/layout/vList5"/>
    <dgm:cxn modelId="{FFB169CE-2230-481D-B49F-AC895B4CD99D}" type="presParOf" srcId="{14C5D4F5-ADF0-452B-9FE2-47E349F5E8E9}" destId="{DD38F507-7633-4EEB-A690-1A02CEBCC45B}" srcOrd="4" destOrd="0" presId="urn:microsoft.com/office/officeart/2005/8/layout/vList5"/>
    <dgm:cxn modelId="{8C1B5322-FB5D-4652-BAA0-16D57B2D589C}" type="presParOf" srcId="{DD38F507-7633-4EEB-A690-1A02CEBCC45B}" destId="{3EEE080C-9AB3-4AA8-8CCE-C6E777F27B10}" srcOrd="0" destOrd="0" presId="urn:microsoft.com/office/officeart/2005/8/layout/vList5"/>
    <dgm:cxn modelId="{C3FB1649-7EA1-4B37-AE37-6FF46F609802}" type="presParOf" srcId="{DD38F507-7633-4EEB-A690-1A02CEBCC45B}" destId="{B32598AD-3BD8-4CCE-8EBF-DEA17E6B4EE2}" srcOrd="1" destOrd="0" presId="urn:microsoft.com/office/officeart/2005/8/layout/vList5"/>
    <dgm:cxn modelId="{E13DB8DB-7DA9-47D6-B8EA-D35981D1BF81}" type="presParOf" srcId="{14C5D4F5-ADF0-452B-9FE2-47E349F5E8E9}" destId="{EBFD9DD7-BFE4-4028-B863-4F29F6C6F5EF}" srcOrd="5" destOrd="0" presId="urn:microsoft.com/office/officeart/2005/8/layout/vList5"/>
    <dgm:cxn modelId="{456AD3EA-127B-4B5C-94FD-44D4991455E6}" type="presParOf" srcId="{14C5D4F5-ADF0-452B-9FE2-47E349F5E8E9}" destId="{8132BDC9-67F6-4339-8BD4-C8588CB6C86E}" srcOrd="6" destOrd="0" presId="urn:microsoft.com/office/officeart/2005/8/layout/vList5"/>
    <dgm:cxn modelId="{6090A1B6-CEA1-4CBD-8082-E50D8E9B4FDF}" type="presParOf" srcId="{8132BDC9-67F6-4339-8BD4-C8588CB6C86E}" destId="{B68B6963-CE2A-4182-83B3-7DD6CE792EAC}" srcOrd="0" destOrd="0" presId="urn:microsoft.com/office/officeart/2005/8/layout/vList5"/>
    <dgm:cxn modelId="{A5123F64-C8EC-402A-A057-577047062522}" type="presParOf" srcId="{8132BDC9-67F6-4339-8BD4-C8588CB6C86E}" destId="{56B594B3-EDF8-4192-A70C-0347ACFE34F9}" srcOrd="1" destOrd="0" presId="urn:microsoft.com/office/officeart/2005/8/layout/vList5"/>
    <dgm:cxn modelId="{8D77258F-DF5C-4956-8A99-E533595F085D}" type="presParOf" srcId="{14C5D4F5-ADF0-452B-9FE2-47E349F5E8E9}" destId="{D57F249B-2E15-42BB-A78B-0926A07649AB}" srcOrd="7" destOrd="0" presId="urn:microsoft.com/office/officeart/2005/8/layout/vList5"/>
    <dgm:cxn modelId="{08C1711A-0804-47B6-A8E9-C899399E6617}" type="presParOf" srcId="{14C5D4F5-ADF0-452B-9FE2-47E349F5E8E9}" destId="{B89BB04A-B055-4D30-966A-78690C9860B5}" srcOrd="8" destOrd="0" presId="urn:microsoft.com/office/officeart/2005/8/layout/vList5"/>
    <dgm:cxn modelId="{A0D04AB4-6049-4D41-9025-2A0C5456FCF4}" type="presParOf" srcId="{B89BB04A-B055-4D30-966A-78690C9860B5}" destId="{A7F81936-ACC2-4965-B00F-1BB38E97AA54}" srcOrd="0" destOrd="0" presId="urn:microsoft.com/office/officeart/2005/8/layout/vList5"/>
    <dgm:cxn modelId="{EFC3AE0D-C631-4AFC-B24D-9B8E1407BF32}" type="presParOf" srcId="{B89BB04A-B055-4D30-966A-78690C9860B5}" destId="{09122392-7253-4CA2-B813-BC733AFEB8E6}" srcOrd="1" destOrd="0" presId="urn:microsoft.com/office/officeart/2005/8/layout/vList5"/>
    <dgm:cxn modelId="{638ED6E3-604B-4473-9CBA-FE263207C8BA}" type="presParOf" srcId="{14C5D4F5-ADF0-452B-9FE2-47E349F5E8E9}" destId="{02FDC2A2-0962-4EA8-B8DF-776F318A494A}" srcOrd="9" destOrd="0" presId="urn:microsoft.com/office/officeart/2005/8/layout/vList5"/>
    <dgm:cxn modelId="{1420ED5F-AF9F-463A-ADC5-E86E05FB0B1F}" type="presParOf" srcId="{14C5D4F5-ADF0-452B-9FE2-47E349F5E8E9}" destId="{6264E26C-EB99-447A-86B4-4DFE402C8A85}" srcOrd="10" destOrd="0" presId="urn:microsoft.com/office/officeart/2005/8/layout/vList5"/>
    <dgm:cxn modelId="{FC36FA64-6455-46F3-8A6D-4762AF01DAAB}" type="presParOf" srcId="{6264E26C-EB99-447A-86B4-4DFE402C8A85}" destId="{77754FFB-F57D-4875-9FD3-4383A7AB3F42}" srcOrd="0" destOrd="0" presId="urn:microsoft.com/office/officeart/2005/8/layout/vList5"/>
    <dgm:cxn modelId="{5FD70A85-D3A0-41A4-844B-A71A62F0E3E3}" type="presParOf" srcId="{6264E26C-EB99-447A-86B4-4DFE402C8A85}" destId="{FD8BE3FB-0F91-4FD1-8F40-D882CC6915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DE5A8-E14E-40A0-A5CA-48BA1C9BA1E9}"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GB"/>
        </a:p>
      </dgm:t>
    </dgm:pt>
    <dgm:pt modelId="{91BE7C76-9381-4CCC-A908-79803078FE87}">
      <dgm:prSet phldrT="[Text]" custT="1"/>
      <dgm:spPr/>
      <dgm:t>
        <a:bodyPr/>
        <a:lstStyle/>
        <a:p>
          <a:r>
            <a:rPr lang="en-GB" sz="1200" dirty="0"/>
            <a:t>Enterprise</a:t>
          </a:r>
        </a:p>
        <a:p>
          <a:r>
            <a:rPr lang="en-GB" sz="1200" dirty="0"/>
            <a:t> architect</a:t>
          </a:r>
        </a:p>
      </dgm:t>
    </dgm:pt>
    <dgm:pt modelId="{A3C831B7-0141-47AF-B0CF-A58F2EC81EFA}" type="parTrans" cxnId="{D19A2345-4586-4162-B285-F3B980BAB6CC}">
      <dgm:prSet/>
      <dgm:spPr/>
      <dgm:t>
        <a:bodyPr/>
        <a:lstStyle/>
        <a:p>
          <a:endParaRPr lang="en-GB" sz="1200"/>
        </a:p>
      </dgm:t>
    </dgm:pt>
    <dgm:pt modelId="{6A7B0B57-E472-438F-9398-E90E12AE2B4B}" type="sibTrans" cxnId="{D19A2345-4586-4162-B285-F3B980BAB6CC}">
      <dgm:prSet custT="1"/>
      <dgm:spPr/>
      <dgm:t>
        <a:bodyPr/>
        <a:lstStyle/>
        <a:p>
          <a:r>
            <a:rPr lang="en-GB" sz="1200" dirty="0"/>
            <a:t>Security speciality</a:t>
          </a:r>
        </a:p>
      </dgm:t>
    </dgm:pt>
    <dgm:pt modelId="{A3056417-5F26-4682-A872-9A6CACA00AB7}">
      <dgm:prSet phldrT="[Text]" custT="1"/>
      <dgm:spPr/>
      <dgm:t>
        <a:bodyPr/>
        <a:lstStyle/>
        <a:p>
          <a:r>
            <a:rPr lang="en-GB" sz="1200" b="1" dirty="0">
              <a:solidFill>
                <a:schemeClr val="tx1"/>
              </a:solidFill>
            </a:rPr>
            <a:t>IT</a:t>
          </a:r>
        </a:p>
      </dgm:t>
    </dgm:pt>
    <dgm:pt modelId="{A245A742-BDA1-4D02-B7F7-A94E5D3667A3}" type="parTrans" cxnId="{3958216D-FA69-4799-BD80-523365DEAD33}">
      <dgm:prSet/>
      <dgm:spPr/>
      <dgm:t>
        <a:bodyPr/>
        <a:lstStyle/>
        <a:p>
          <a:endParaRPr lang="en-GB" sz="1200"/>
        </a:p>
      </dgm:t>
    </dgm:pt>
    <dgm:pt modelId="{AE7996DA-16A4-43C6-89B7-3BE166BE496F}" type="sibTrans" cxnId="{3958216D-FA69-4799-BD80-523365DEAD33}">
      <dgm:prSet custT="1"/>
      <dgm:spPr/>
      <dgm:t>
        <a:bodyPr/>
        <a:lstStyle/>
        <a:p>
          <a:endParaRPr lang="en-GB" sz="1200" dirty="0"/>
        </a:p>
      </dgm:t>
    </dgm:pt>
    <dgm:pt modelId="{04E77AAC-CE9A-4470-ACDA-1C379E9C99E0}">
      <dgm:prSet phldrT="[Text]" custT="1"/>
      <dgm:spPr>
        <a:solidFill>
          <a:schemeClr val="tx1"/>
        </a:solidFill>
      </dgm:spPr>
      <dgm:t>
        <a:bodyPr/>
        <a:lstStyle/>
        <a:p>
          <a:r>
            <a:rPr lang="en-GB" sz="1200" dirty="0"/>
            <a:t>Training</a:t>
          </a:r>
        </a:p>
      </dgm:t>
    </dgm:pt>
    <dgm:pt modelId="{AB1BB751-0292-41FA-BE07-EFC7910950C5}" type="parTrans" cxnId="{E2F54188-5842-4DBE-B2F0-6FD7E29EDEDB}">
      <dgm:prSet/>
      <dgm:spPr/>
      <dgm:t>
        <a:bodyPr/>
        <a:lstStyle/>
        <a:p>
          <a:endParaRPr lang="en-GB" sz="1200"/>
        </a:p>
      </dgm:t>
    </dgm:pt>
    <dgm:pt modelId="{3046C754-C2A9-4428-824E-FCBF6D917C0F}" type="sibTrans" cxnId="{E2F54188-5842-4DBE-B2F0-6FD7E29EDEDB}">
      <dgm:prSet custT="1"/>
      <dgm:spPr/>
      <dgm:t>
        <a:bodyPr/>
        <a:lstStyle/>
        <a:p>
          <a:r>
            <a:rPr lang="en-GB" sz="1200" dirty="0"/>
            <a:t>Business Readiness</a:t>
          </a:r>
        </a:p>
      </dgm:t>
    </dgm:pt>
    <dgm:pt modelId="{914DBF3E-C9F8-4842-B345-909EB395AA81}">
      <dgm:prSet phldrT="[Text]" custT="1"/>
      <dgm:spPr/>
      <dgm:t>
        <a:bodyPr/>
        <a:lstStyle/>
        <a:p>
          <a:pPr>
            <a:buClr>
              <a:srgbClr val="00A6A7"/>
            </a:buClr>
          </a:pPr>
          <a:endParaRPr lang="en-GB" sz="1200" dirty="0"/>
        </a:p>
      </dgm:t>
    </dgm:pt>
    <dgm:pt modelId="{B7E32408-32B9-4949-AC5B-876B7748A6B1}" type="parTrans" cxnId="{FA2D6B0C-C6D9-4EBC-8867-48A82FD6799D}">
      <dgm:prSet/>
      <dgm:spPr/>
      <dgm:t>
        <a:bodyPr/>
        <a:lstStyle/>
        <a:p>
          <a:endParaRPr lang="en-GB" sz="1200"/>
        </a:p>
      </dgm:t>
    </dgm:pt>
    <dgm:pt modelId="{37D37187-9C89-49A6-8F22-7A7BDE408335}" type="sibTrans" cxnId="{FA2D6B0C-C6D9-4EBC-8867-48A82FD6799D}">
      <dgm:prSet/>
      <dgm:spPr/>
      <dgm:t>
        <a:bodyPr/>
        <a:lstStyle/>
        <a:p>
          <a:endParaRPr lang="en-GB" sz="1200"/>
        </a:p>
      </dgm:t>
    </dgm:pt>
    <dgm:pt modelId="{592E4925-0069-4477-BFE1-7E23437C6268}">
      <dgm:prSet custT="1"/>
      <dgm:spPr/>
      <dgm:t>
        <a:bodyPr/>
        <a:lstStyle/>
        <a:p>
          <a:r>
            <a:rPr lang="en-GB" sz="1200" dirty="0"/>
            <a:t>Scrum  Master </a:t>
          </a:r>
        </a:p>
      </dgm:t>
    </dgm:pt>
    <dgm:pt modelId="{DB264394-CEC6-4874-90B3-739C9655EAE1}" type="parTrans" cxnId="{81C248B2-DF42-419B-9F67-A60C6F299C00}">
      <dgm:prSet/>
      <dgm:spPr/>
      <dgm:t>
        <a:bodyPr/>
        <a:lstStyle/>
        <a:p>
          <a:endParaRPr lang="en-GB" sz="1200"/>
        </a:p>
      </dgm:t>
    </dgm:pt>
    <dgm:pt modelId="{E4EA044B-5356-4285-A1C6-4EF8E39550E9}" type="sibTrans" cxnId="{81C248B2-DF42-419B-9F67-A60C6F299C00}">
      <dgm:prSet custT="1"/>
      <dgm:spPr/>
      <dgm:t>
        <a:bodyPr/>
        <a:lstStyle/>
        <a:p>
          <a:r>
            <a:rPr lang="en-GB" sz="1200" dirty="0">
              <a:solidFill>
                <a:schemeClr val="tx1"/>
              </a:solidFill>
            </a:rPr>
            <a:t>Project Delivery Lead</a:t>
          </a:r>
        </a:p>
      </dgm:t>
    </dgm:pt>
    <dgm:pt modelId="{16CABFB9-E3D3-4137-9FD1-567BF07CE466}" type="pres">
      <dgm:prSet presAssocID="{020DE5A8-E14E-40A0-A5CA-48BA1C9BA1E9}" presName="Name0" presStyleCnt="0">
        <dgm:presLayoutVars>
          <dgm:chMax/>
          <dgm:chPref/>
          <dgm:dir/>
          <dgm:animLvl val="lvl"/>
        </dgm:presLayoutVars>
      </dgm:prSet>
      <dgm:spPr/>
    </dgm:pt>
    <dgm:pt modelId="{2DA28640-6351-4D05-89F4-47F65A2D7D15}" type="pres">
      <dgm:prSet presAssocID="{91BE7C76-9381-4CCC-A908-79803078FE87}" presName="composite" presStyleCnt="0"/>
      <dgm:spPr/>
    </dgm:pt>
    <dgm:pt modelId="{069F240C-F3AC-47FB-BE6D-A25426B0D248}" type="pres">
      <dgm:prSet presAssocID="{91BE7C76-9381-4CCC-A908-79803078FE87}" presName="Parent1" presStyleLbl="node1" presStyleIdx="0" presStyleCnt="8" custScaleX="146179" custScaleY="116403" custLinFactNeighborX="56761">
        <dgm:presLayoutVars>
          <dgm:chMax val="1"/>
          <dgm:chPref val="1"/>
          <dgm:bulletEnabled val="1"/>
        </dgm:presLayoutVars>
      </dgm:prSet>
      <dgm:spPr/>
    </dgm:pt>
    <dgm:pt modelId="{F6949A8B-CC96-484C-9AF4-1E947A7C6FDB}" type="pres">
      <dgm:prSet presAssocID="{91BE7C76-9381-4CCC-A908-79803078FE87}" presName="Childtext1" presStyleLbl="revTx" presStyleIdx="0" presStyleCnt="4">
        <dgm:presLayoutVars>
          <dgm:chMax val="0"/>
          <dgm:chPref val="0"/>
          <dgm:bulletEnabled val="1"/>
        </dgm:presLayoutVars>
      </dgm:prSet>
      <dgm:spPr/>
    </dgm:pt>
    <dgm:pt modelId="{BC6E1B0E-E678-42C7-B993-28A6139D9D37}" type="pres">
      <dgm:prSet presAssocID="{91BE7C76-9381-4CCC-A908-79803078FE87}" presName="BalanceSpacing" presStyleCnt="0"/>
      <dgm:spPr/>
    </dgm:pt>
    <dgm:pt modelId="{B19E900A-119F-4A88-A086-87E581302D94}" type="pres">
      <dgm:prSet presAssocID="{91BE7C76-9381-4CCC-A908-79803078FE87}" presName="BalanceSpacing1" presStyleCnt="0"/>
      <dgm:spPr/>
    </dgm:pt>
    <dgm:pt modelId="{BBADF4D1-8B01-42B5-83BE-948801D172C3}" type="pres">
      <dgm:prSet presAssocID="{6A7B0B57-E472-438F-9398-E90E12AE2B4B}" presName="Accent1Text" presStyleLbl="node1" presStyleIdx="1" presStyleCnt="8" custScaleX="146179" custScaleY="116403" custLinFactNeighborX="13638"/>
      <dgm:spPr/>
    </dgm:pt>
    <dgm:pt modelId="{DFB95415-A8E1-44C2-B23C-E5078DF77781}" type="pres">
      <dgm:prSet presAssocID="{6A7B0B57-E472-438F-9398-E90E12AE2B4B}" presName="spaceBetweenRectangles" presStyleCnt="0"/>
      <dgm:spPr/>
    </dgm:pt>
    <dgm:pt modelId="{352FF577-BDB7-45E9-82C4-55ED019A6117}" type="pres">
      <dgm:prSet presAssocID="{A3056417-5F26-4682-A872-9A6CACA00AB7}" presName="composite" presStyleCnt="0"/>
      <dgm:spPr/>
    </dgm:pt>
    <dgm:pt modelId="{4A6EA278-F3BA-40BB-BD3B-0A1D08A49BFB}" type="pres">
      <dgm:prSet presAssocID="{A3056417-5F26-4682-A872-9A6CACA00AB7}" presName="Parent1" presStyleLbl="node1" presStyleIdx="2" presStyleCnt="8" custScaleX="146179" custScaleY="116403" custLinFactNeighborX="7444">
        <dgm:presLayoutVars>
          <dgm:chMax val="1"/>
          <dgm:chPref val="1"/>
          <dgm:bulletEnabled val="1"/>
        </dgm:presLayoutVars>
      </dgm:prSet>
      <dgm:spPr/>
    </dgm:pt>
    <dgm:pt modelId="{0AD42DB4-F378-448B-9F33-FB1DC4F733D1}" type="pres">
      <dgm:prSet presAssocID="{A3056417-5F26-4682-A872-9A6CACA00AB7}" presName="Childtext1" presStyleLbl="revTx" presStyleIdx="1" presStyleCnt="4">
        <dgm:presLayoutVars>
          <dgm:chMax val="0"/>
          <dgm:chPref val="0"/>
          <dgm:bulletEnabled val="1"/>
        </dgm:presLayoutVars>
      </dgm:prSet>
      <dgm:spPr/>
    </dgm:pt>
    <dgm:pt modelId="{40BA70B3-F11C-4580-AE09-33E17E5932F2}" type="pres">
      <dgm:prSet presAssocID="{A3056417-5F26-4682-A872-9A6CACA00AB7}" presName="BalanceSpacing" presStyleCnt="0"/>
      <dgm:spPr/>
    </dgm:pt>
    <dgm:pt modelId="{234CEFF6-1AF4-4B88-A186-2C1F5637EF83}" type="pres">
      <dgm:prSet presAssocID="{A3056417-5F26-4682-A872-9A6CACA00AB7}" presName="BalanceSpacing1" presStyleCnt="0"/>
      <dgm:spPr/>
    </dgm:pt>
    <dgm:pt modelId="{8F09C4EF-EC95-48BB-BE18-8A98223DA7BF}" type="pres">
      <dgm:prSet presAssocID="{AE7996DA-16A4-43C6-89B7-3BE166BE496F}" presName="Accent1Text" presStyleLbl="node1" presStyleIdx="3" presStyleCnt="8" custScaleX="146179" custScaleY="116403" custLinFactNeighborX="50265"/>
      <dgm:spPr/>
    </dgm:pt>
    <dgm:pt modelId="{F819318B-65D3-42E1-B1E0-51953687639D}" type="pres">
      <dgm:prSet presAssocID="{AE7996DA-16A4-43C6-89B7-3BE166BE496F}" presName="spaceBetweenRectangles" presStyleCnt="0"/>
      <dgm:spPr/>
    </dgm:pt>
    <dgm:pt modelId="{F1B30413-51E3-457B-B04B-F6B2EA3086C7}" type="pres">
      <dgm:prSet presAssocID="{04E77AAC-CE9A-4470-ACDA-1C379E9C99E0}" presName="composite" presStyleCnt="0"/>
      <dgm:spPr/>
    </dgm:pt>
    <dgm:pt modelId="{DA968483-3373-4EEF-8DF2-E5FE36133479}" type="pres">
      <dgm:prSet presAssocID="{04E77AAC-CE9A-4470-ACDA-1C379E9C99E0}" presName="Parent1" presStyleLbl="node1" presStyleIdx="4" presStyleCnt="8" custScaleX="146179" custScaleY="116403" custLinFactNeighborX="50265">
        <dgm:presLayoutVars>
          <dgm:chMax val="1"/>
          <dgm:chPref val="1"/>
          <dgm:bulletEnabled val="1"/>
        </dgm:presLayoutVars>
      </dgm:prSet>
      <dgm:spPr/>
    </dgm:pt>
    <dgm:pt modelId="{9B5D9953-8071-4F07-BD55-0013C1CA8F41}" type="pres">
      <dgm:prSet presAssocID="{04E77AAC-CE9A-4470-ACDA-1C379E9C99E0}" presName="Childtext1" presStyleLbl="revTx" presStyleIdx="2" presStyleCnt="4">
        <dgm:presLayoutVars>
          <dgm:chMax val="0"/>
          <dgm:chPref val="0"/>
          <dgm:bulletEnabled val="1"/>
        </dgm:presLayoutVars>
      </dgm:prSet>
      <dgm:spPr/>
    </dgm:pt>
    <dgm:pt modelId="{48DA3F7D-9470-4580-A4C5-8144F982F5F4}" type="pres">
      <dgm:prSet presAssocID="{04E77AAC-CE9A-4470-ACDA-1C379E9C99E0}" presName="BalanceSpacing" presStyleCnt="0"/>
      <dgm:spPr/>
    </dgm:pt>
    <dgm:pt modelId="{D713CA59-F03D-4D6E-80F9-C00EC24C0B14}" type="pres">
      <dgm:prSet presAssocID="{04E77AAC-CE9A-4470-ACDA-1C379E9C99E0}" presName="BalanceSpacing1" presStyleCnt="0"/>
      <dgm:spPr/>
    </dgm:pt>
    <dgm:pt modelId="{F07330C2-6938-4A94-9C1B-E80B245592FA}" type="pres">
      <dgm:prSet presAssocID="{3046C754-C2A9-4428-824E-FCBF6D917C0F}" presName="Accent1Text" presStyleLbl="node1" presStyleIdx="5" presStyleCnt="8" custScaleX="146179" custScaleY="116403" custLinFactNeighborX="-508"/>
      <dgm:spPr/>
    </dgm:pt>
    <dgm:pt modelId="{68F8D582-5C98-4A51-81B6-A909660D1D7F}" type="pres">
      <dgm:prSet presAssocID="{3046C754-C2A9-4428-824E-FCBF6D917C0F}" presName="spaceBetweenRectangles" presStyleCnt="0"/>
      <dgm:spPr/>
    </dgm:pt>
    <dgm:pt modelId="{BF2DD1BE-6838-4799-A86D-B5FA4A766536}" type="pres">
      <dgm:prSet presAssocID="{592E4925-0069-4477-BFE1-7E23437C6268}" presName="composite" presStyleCnt="0"/>
      <dgm:spPr/>
    </dgm:pt>
    <dgm:pt modelId="{EC003D40-FBC9-4A92-820E-82BF037E7A7F}" type="pres">
      <dgm:prSet presAssocID="{592E4925-0069-4477-BFE1-7E23437C6268}" presName="Parent1" presStyleLbl="node1" presStyleIdx="6" presStyleCnt="8" custScaleX="146179" custScaleY="116403" custLinFactNeighborX="2734">
        <dgm:presLayoutVars>
          <dgm:chMax val="1"/>
          <dgm:chPref val="1"/>
          <dgm:bulletEnabled val="1"/>
        </dgm:presLayoutVars>
      </dgm:prSet>
      <dgm:spPr/>
    </dgm:pt>
    <dgm:pt modelId="{28EC9AF4-E932-42DA-8D3C-052E928688E0}" type="pres">
      <dgm:prSet presAssocID="{592E4925-0069-4477-BFE1-7E23437C6268}" presName="Childtext1" presStyleLbl="revTx" presStyleIdx="3" presStyleCnt="4">
        <dgm:presLayoutVars>
          <dgm:chMax val="0"/>
          <dgm:chPref val="0"/>
          <dgm:bulletEnabled val="1"/>
        </dgm:presLayoutVars>
      </dgm:prSet>
      <dgm:spPr/>
    </dgm:pt>
    <dgm:pt modelId="{E431ACBE-DF6C-4110-8612-46D08BF0B2B9}" type="pres">
      <dgm:prSet presAssocID="{592E4925-0069-4477-BFE1-7E23437C6268}" presName="BalanceSpacing" presStyleCnt="0"/>
      <dgm:spPr/>
    </dgm:pt>
    <dgm:pt modelId="{EE3D1974-BCDE-4B75-B1E0-88D9990D33DD}" type="pres">
      <dgm:prSet presAssocID="{592E4925-0069-4477-BFE1-7E23437C6268}" presName="BalanceSpacing1" presStyleCnt="0"/>
      <dgm:spPr/>
    </dgm:pt>
    <dgm:pt modelId="{1BA8914D-5AF2-4821-9835-0E9BC9F12A31}" type="pres">
      <dgm:prSet presAssocID="{E4EA044B-5356-4285-A1C6-4EF8E39550E9}" presName="Accent1Text" presStyleLbl="node1" presStyleIdx="7" presStyleCnt="8" custScaleX="146179" custScaleY="116403" custLinFactNeighborX="45857"/>
      <dgm:spPr/>
    </dgm:pt>
  </dgm:ptLst>
  <dgm:cxnLst>
    <dgm:cxn modelId="{FA2D6B0C-C6D9-4EBC-8867-48A82FD6799D}" srcId="{04E77AAC-CE9A-4470-ACDA-1C379E9C99E0}" destId="{914DBF3E-C9F8-4842-B345-909EB395AA81}" srcOrd="0" destOrd="0" parTransId="{B7E32408-32B9-4949-AC5B-876B7748A6B1}" sibTransId="{37D37187-9C89-49A6-8F22-7A7BDE408335}"/>
    <dgm:cxn modelId="{68D7083B-35C8-4B69-BBE5-EAF3CF72C142}" type="presOf" srcId="{3046C754-C2A9-4428-824E-FCBF6D917C0F}" destId="{F07330C2-6938-4A94-9C1B-E80B245592FA}" srcOrd="0" destOrd="0" presId="urn:microsoft.com/office/officeart/2008/layout/AlternatingHexagons"/>
    <dgm:cxn modelId="{6EA6505B-4341-4CC7-85AA-8311D5CC3ECC}" type="presOf" srcId="{AE7996DA-16A4-43C6-89B7-3BE166BE496F}" destId="{8F09C4EF-EC95-48BB-BE18-8A98223DA7BF}" srcOrd="0" destOrd="0" presId="urn:microsoft.com/office/officeart/2008/layout/AlternatingHexagons"/>
    <dgm:cxn modelId="{D19A2345-4586-4162-B285-F3B980BAB6CC}" srcId="{020DE5A8-E14E-40A0-A5CA-48BA1C9BA1E9}" destId="{91BE7C76-9381-4CCC-A908-79803078FE87}" srcOrd="0" destOrd="0" parTransId="{A3C831B7-0141-47AF-B0CF-A58F2EC81EFA}" sibTransId="{6A7B0B57-E472-438F-9398-E90E12AE2B4B}"/>
    <dgm:cxn modelId="{3958216D-FA69-4799-BD80-523365DEAD33}" srcId="{020DE5A8-E14E-40A0-A5CA-48BA1C9BA1E9}" destId="{A3056417-5F26-4682-A872-9A6CACA00AB7}" srcOrd="1" destOrd="0" parTransId="{A245A742-BDA1-4D02-B7F7-A94E5D3667A3}" sibTransId="{AE7996DA-16A4-43C6-89B7-3BE166BE496F}"/>
    <dgm:cxn modelId="{FD9A864E-B42C-4741-9C8B-5F799D4F3B9D}" type="presOf" srcId="{04E77AAC-CE9A-4470-ACDA-1C379E9C99E0}" destId="{DA968483-3373-4EEF-8DF2-E5FE36133479}" srcOrd="0" destOrd="0" presId="urn:microsoft.com/office/officeart/2008/layout/AlternatingHexagons"/>
    <dgm:cxn modelId="{51E2A379-D4DB-4AAE-8DDA-BCAAE3CAFBDD}" type="presOf" srcId="{914DBF3E-C9F8-4842-B345-909EB395AA81}" destId="{9B5D9953-8071-4F07-BD55-0013C1CA8F41}" srcOrd="0" destOrd="0" presId="urn:microsoft.com/office/officeart/2008/layout/AlternatingHexagons"/>
    <dgm:cxn modelId="{E2F54188-5842-4DBE-B2F0-6FD7E29EDEDB}" srcId="{020DE5A8-E14E-40A0-A5CA-48BA1C9BA1E9}" destId="{04E77AAC-CE9A-4470-ACDA-1C379E9C99E0}" srcOrd="2" destOrd="0" parTransId="{AB1BB751-0292-41FA-BE07-EFC7910950C5}" sibTransId="{3046C754-C2A9-4428-824E-FCBF6D917C0F}"/>
    <dgm:cxn modelId="{41106299-2256-48C5-8623-5E9DC41DAA77}" type="presOf" srcId="{E4EA044B-5356-4285-A1C6-4EF8E39550E9}" destId="{1BA8914D-5AF2-4821-9835-0E9BC9F12A31}" srcOrd="0" destOrd="0" presId="urn:microsoft.com/office/officeart/2008/layout/AlternatingHexagons"/>
    <dgm:cxn modelId="{C2194399-2A97-43D3-B617-F508DA46A429}" type="presOf" srcId="{020DE5A8-E14E-40A0-A5CA-48BA1C9BA1E9}" destId="{16CABFB9-E3D3-4137-9FD1-567BF07CE466}" srcOrd="0" destOrd="0" presId="urn:microsoft.com/office/officeart/2008/layout/AlternatingHexagons"/>
    <dgm:cxn modelId="{81C248B2-DF42-419B-9F67-A60C6F299C00}" srcId="{020DE5A8-E14E-40A0-A5CA-48BA1C9BA1E9}" destId="{592E4925-0069-4477-BFE1-7E23437C6268}" srcOrd="3" destOrd="0" parTransId="{DB264394-CEC6-4874-90B3-739C9655EAE1}" sibTransId="{E4EA044B-5356-4285-A1C6-4EF8E39550E9}"/>
    <dgm:cxn modelId="{1C126BB2-A87A-4D9B-963D-854EA73EBA0D}" type="presOf" srcId="{91BE7C76-9381-4CCC-A908-79803078FE87}" destId="{069F240C-F3AC-47FB-BE6D-A25426B0D248}" srcOrd="0" destOrd="0" presId="urn:microsoft.com/office/officeart/2008/layout/AlternatingHexagons"/>
    <dgm:cxn modelId="{665CEAED-0150-45E2-AE71-0C296E57778F}" type="presOf" srcId="{592E4925-0069-4477-BFE1-7E23437C6268}" destId="{EC003D40-FBC9-4A92-820E-82BF037E7A7F}" srcOrd="0" destOrd="0" presId="urn:microsoft.com/office/officeart/2008/layout/AlternatingHexagons"/>
    <dgm:cxn modelId="{89C8F2F3-EF08-4C90-9E92-E52018C60FA5}" type="presOf" srcId="{6A7B0B57-E472-438F-9398-E90E12AE2B4B}" destId="{BBADF4D1-8B01-42B5-83BE-948801D172C3}" srcOrd="0" destOrd="0" presId="urn:microsoft.com/office/officeart/2008/layout/AlternatingHexagons"/>
    <dgm:cxn modelId="{57603AFB-98E6-4DA2-83A8-E32B35C30C88}" type="presOf" srcId="{A3056417-5F26-4682-A872-9A6CACA00AB7}" destId="{4A6EA278-F3BA-40BB-BD3B-0A1D08A49BFB}" srcOrd="0" destOrd="0" presId="urn:microsoft.com/office/officeart/2008/layout/AlternatingHexagons"/>
    <dgm:cxn modelId="{26EBA899-6B05-4327-98E4-64169A0FBE2B}" type="presParOf" srcId="{16CABFB9-E3D3-4137-9FD1-567BF07CE466}" destId="{2DA28640-6351-4D05-89F4-47F65A2D7D15}" srcOrd="0" destOrd="0" presId="urn:microsoft.com/office/officeart/2008/layout/AlternatingHexagons"/>
    <dgm:cxn modelId="{5038EAB1-7421-4DAC-9716-5562E446E56F}" type="presParOf" srcId="{2DA28640-6351-4D05-89F4-47F65A2D7D15}" destId="{069F240C-F3AC-47FB-BE6D-A25426B0D248}" srcOrd="0" destOrd="0" presId="urn:microsoft.com/office/officeart/2008/layout/AlternatingHexagons"/>
    <dgm:cxn modelId="{022B43C7-5A0A-4688-87B0-7787BDBEE3E4}" type="presParOf" srcId="{2DA28640-6351-4D05-89F4-47F65A2D7D15}" destId="{F6949A8B-CC96-484C-9AF4-1E947A7C6FDB}" srcOrd="1" destOrd="0" presId="urn:microsoft.com/office/officeart/2008/layout/AlternatingHexagons"/>
    <dgm:cxn modelId="{091115FA-A89B-4773-A268-FCC02B25FE63}" type="presParOf" srcId="{2DA28640-6351-4D05-89F4-47F65A2D7D15}" destId="{BC6E1B0E-E678-42C7-B993-28A6139D9D37}" srcOrd="2" destOrd="0" presId="urn:microsoft.com/office/officeart/2008/layout/AlternatingHexagons"/>
    <dgm:cxn modelId="{10B84DE5-7AFE-4B82-ABD0-FF3CD518EF37}" type="presParOf" srcId="{2DA28640-6351-4D05-89F4-47F65A2D7D15}" destId="{B19E900A-119F-4A88-A086-87E581302D94}" srcOrd="3" destOrd="0" presId="urn:microsoft.com/office/officeart/2008/layout/AlternatingHexagons"/>
    <dgm:cxn modelId="{39BBF9AF-EFDC-4B60-A0CC-2B0E593C3253}" type="presParOf" srcId="{2DA28640-6351-4D05-89F4-47F65A2D7D15}" destId="{BBADF4D1-8B01-42B5-83BE-948801D172C3}" srcOrd="4" destOrd="0" presId="urn:microsoft.com/office/officeart/2008/layout/AlternatingHexagons"/>
    <dgm:cxn modelId="{62F322B6-C4FE-4960-8061-B37FB25DA7F1}" type="presParOf" srcId="{16CABFB9-E3D3-4137-9FD1-567BF07CE466}" destId="{DFB95415-A8E1-44C2-B23C-E5078DF77781}" srcOrd="1" destOrd="0" presId="urn:microsoft.com/office/officeart/2008/layout/AlternatingHexagons"/>
    <dgm:cxn modelId="{CE41A33F-6559-4DBE-8683-E543110E2D45}" type="presParOf" srcId="{16CABFB9-E3D3-4137-9FD1-567BF07CE466}" destId="{352FF577-BDB7-45E9-82C4-55ED019A6117}" srcOrd="2" destOrd="0" presId="urn:microsoft.com/office/officeart/2008/layout/AlternatingHexagons"/>
    <dgm:cxn modelId="{C163D033-A336-49CB-983C-E768DD420389}" type="presParOf" srcId="{352FF577-BDB7-45E9-82C4-55ED019A6117}" destId="{4A6EA278-F3BA-40BB-BD3B-0A1D08A49BFB}" srcOrd="0" destOrd="0" presId="urn:microsoft.com/office/officeart/2008/layout/AlternatingHexagons"/>
    <dgm:cxn modelId="{2BB17835-B89D-4714-A9D8-E63986397240}" type="presParOf" srcId="{352FF577-BDB7-45E9-82C4-55ED019A6117}" destId="{0AD42DB4-F378-448B-9F33-FB1DC4F733D1}" srcOrd="1" destOrd="0" presId="urn:microsoft.com/office/officeart/2008/layout/AlternatingHexagons"/>
    <dgm:cxn modelId="{169DF1BA-B6DD-489D-A308-411E5D992D1C}" type="presParOf" srcId="{352FF577-BDB7-45E9-82C4-55ED019A6117}" destId="{40BA70B3-F11C-4580-AE09-33E17E5932F2}" srcOrd="2" destOrd="0" presId="urn:microsoft.com/office/officeart/2008/layout/AlternatingHexagons"/>
    <dgm:cxn modelId="{61462A79-DD3B-482C-98B4-BF58F4FFC45D}" type="presParOf" srcId="{352FF577-BDB7-45E9-82C4-55ED019A6117}" destId="{234CEFF6-1AF4-4B88-A186-2C1F5637EF83}" srcOrd="3" destOrd="0" presId="urn:microsoft.com/office/officeart/2008/layout/AlternatingHexagons"/>
    <dgm:cxn modelId="{4BF4570E-E40E-4643-9637-6ECCC9E9B1D6}" type="presParOf" srcId="{352FF577-BDB7-45E9-82C4-55ED019A6117}" destId="{8F09C4EF-EC95-48BB-BE18-8A98223DA7BF}" srcOrd="4" destOrd="0" presId="urn:microsoft.com/office/officeart/2008/layout/AlternatingHexagons"/>
    <dgm:cxn modelId="{567D4742-6B72-420A-B9D4-6DE985F0F89F}" type="presParOf" srcId="{16CABFB9-E3D3-4137-9FD1-567BF07CE466}" destId="{F819318B-65D3-42E1-B1E0-51953687639D}" srcOrd="3" destOrd="0" presId="urn:microsoft.com/office/officeart/2008/layout/AlternatingHexagons"/>
    <dgm:cxn modelId="{3E239254-3901-4000-96F3-B80BABA2624D}" type="presParOf" srcId="{16CABFB9-E3D3-4137-9FD1-567BF07CE466}" destId="{F1B30413-51E3-457B-B04B-F6B2EA3086C7}" srcOrd="4" destOrd="0" presId="urn:microsoft.com/office/officeart/2008/layout/AlternatingHexagons"/>
    <dgm:cxn modelId="{8AE2B59A-2EC6-4B03-8394-C585D2D375C3}" type="presParOf" srcId="{F1B30413-51E3-457B-B04B-F6B2EA3086C7}" destId="{DA968483-3373-4EEF-8DF2-E5FE36133479}" srcOrd="0" destOrd="0" presId="urn:microsoft.com/office/officeart/2008/layout/AlternatingHexagons"/>
    <dgm:cxn modelId="{32E6EF73-399E-48A4-9E1C-6EBB37F04CD3}" type="presParOf" srcId="{F1B30413-51E3-457B-B04B-F6B2EA3086C7}" destId="{9B5D9953-8071-4F07-BD55-0013C1CA8F41}" srcOrd="1" destOrd="0" presId="urn:microsoft.com/office/officeart/2008/layout/AlternatingHexagons"/>
    <dgm:cxn modelId="{E6D74678-13EF-464F-97A3-A0762230B039}" type="presParOf" srcId="{F1B30413-51E3-457B-B04B-F6B2EA3086C7}" destId="{48DA3F7D-9470-4580-A4C5-8144F982F5F4}" srcOrd="2" destOrd="0" presId="urn:microsoft.com/office/officeart/2008/layout/AlternatingHexagons"/>
    <dgm:cxn modelId="{5D71DDB8-D2B1-406D-A35C-712B62BBDAE1}" type="presParOf" srcId="{F1B30413-51E3-457B-B04B-F6B2EA3086C7}" destId="{D713CA59-F03D-4D6E-80F9-C00EC24C0B14}" srcOrd="3" destOrd="0" presId="urn:microsoft.com/office/officeart/2008/layout/AlternatingHexagons"/>
    <dgm:cxn modelId="{3E393925-8766-49DF-8A17-2CC28D4B510C}" type="presParOf" srcId="{F1B30413-51E3-457B-B04B-F6B2EA3086C7}" destId="{F07330C2-6938-4A94-9C1B-E80B245592FA}" srcOrd="4" destOrd="0" presId="urn:microsoft.com/office/officeart/2008/layout/AlternatingHexagons"/>
    <dgm:cxn modelId="{2CF6582D-4ABB-4339-8D49-2A20886C60D8}" type="presParOf" srcId="{16CABFB9-E3D3-4137-9FD1-567BF07CE466}" destId="{68F8D582-5C98-4A51-81B6-A909660D1D7F}" srcOrd="5" destOrd="0" presId="urn:microsoft.com/office/officeart/2008/layout/AlternatingHexagons"/>
    <dgm:cxn modelId="{ECCA6138-3C9F-4D74-A01F-9234402C8964}" type="presParOf" srcId="{16CABFB9-E3D3-4137-9FD1-567BF07CE466}" destId="{BF2DD1BE-6838-4799-A86D-B5FA4A766536}" srcOrd="6" destOrd="0" presId="urn:microsoft.com/office/officeart/2008/layout/AlternatingHexagons"/>
    <dgm:cxn modelId="{71439840-176F-45CA-912F-D574555A6D88}" type="presParOf" srcId="{BF2DD1BE-6838-4799-A86D-B5FA4A766536}" destId="{EC003D40-FBC9-4A92-820E-82BF037E7A7F}" srcOrd="0" destOrd="0" presId="urn:microsoft.com/office/officeart/2008/layout/AlternatingHexagons"/>
    <dgm:cxn modelId="{75EA2733-3E7A-43FD-9824-986D66D3A09D}" type="presParOf" srcId="{BF2DD1BE-6838-4799-A86D-B5FA4A766536}" destId="{28EC9AF4-E932-42DA-8D3C-052E928688E0}" srcOrd="1" destOrd="0" presId="urn:microsoft.com/office/officeart/2008/layout/AlternatingHexagons"/>
    <dgm:cxn modelId="{0669452C-6848-4CE6-8733-4E1E964AAB52}" type="presParOf" srcId="{BF2DD1BE-6838-4799-A86D-B5FA4A766536}" destId="{E431ACBE-DF6C-4110-8612-46D08BF0B2B9}" srcOrd="2" destOrd="0" presId="urn:microsoft.com/office/officeart/2008/layout/AlternatingHexagons"/>
    <dgm:cxn modelId="{407BF77D-95F7-4A2F-8274-4D7FE5DF5736}" type="presParOf" srcId="{BF2DD1BE-6838-4799-A86D-B5FA4A766536}" destId="{EE3D1974-BCDE-4B75-B1E0-88D9990D33DD}" srcOrd="3" destOrd="0" presId="urn:microsoft.com/office/officeart/2008/layout/AlternatingHexagons"/>
    <dgm:cxn modelId="{8D93843C-B754-4DD6-92CA-74785E6952DC}" type="presParOf" srcId="{BF2DD1BE-6838-4799-A86D-B5FA4A766536}" destId="{1BA8914D-5AF2-4821-9835-0E9BC9F12A3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6B6-8AC7-4D0B-B9C5-FF5DAFD460AD}">
      <dsp:nvSpPr>
        <dsp:cNvPr id="0" name=""/>
        <dsp:cNvSpPr/>
      </dsp:nvSpPr>
      <dsp:spPr>
        <a:xfrm rot="5400000">
          <a:off x="4546801" y="-2723972"/>
          <a:ext cx="720181" cy="6184155"/>
        </a:xfrm>
        <a:prstGeom prst="round2SameRect">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00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1" i="0" kern="1200" dirty="0"/>
            <a:t>End user portals</a:t>
          </a:r>
          <a:r>
            <a:rPr lang="en-GB" sz="1100" b="0" i="0" kern="1200" dirty="0"/>
            <a:t> can help play back the process or quick changes in real time</a:t>
          </a:r>
          <a:endParaRPr lang="en-GB" sz="1100" kern="1200" dirty="0"/>
        </a:p>
      </dsp:txBody>
      <dsp:txXfrm rot="-5400000">
        <a:off x="1814814" y="43171"/>
        <a:ext cx="6148999" cy="649869"/>
      </dsp:txXfrm>
    </dsp:sp>
    <dsp:sp modelId="{63EF86AC-518A-453F-BD5D-B3089AC73B92}">
      <dsp:nvSpPr>
        <dsp:cNvPr id="0" name=""/>
        <dsp:cNvSpPr/>
      </dsp:nvSpPr>
      <dsp:spPr>
        <a:xfrm>
          <a:off x="152406" y="2"/>
          <a:ext cx="1812785" cy="736205"/>
        </a:xfrm>
        <a:prstGeom prst="roundRect">
          <a:avLst/>
        </a:prstGeom>
        <a:solidFill>
          <a:schemeClr val="accent1">
            <a:alpha val="90000"/>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End user Portals</a:t>
          </a:r>
        </a:p>
      </dsp:txBody>
      <dsp:txXfrm>
        <a:off x="188345" y="35941"/>
        <a:ext cx="1740907" cy="664327"/>
      </dsp:txXfrm>
    </dsp:sp>
    <dsp:sp modelId="{A215AFD6-6D82-46F4-92EB-30FCC4820EDA}">
      <dsp:nvSpPr>
        <dsp:cNvPr id="0" name=""/>
        <dsp:cNvSpPr/>
      </dsp:nvSpPr>
      <dsp:spPr>
        <a:xfrm rot="5400000">
          <a:off x="4546801" y="-1942756"/>
          <a:ext cx="720181" cy="6184155"/>
        </a:xfrm>
        <a:prstGeom prst="round2SameRect">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00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1" i="0" kern="1200" dirty="0"/>
            <a:t>The case designer</a:t>
          </a:r>
          <a:r>
            <a:rPr lang="en-GB" sz="1100" b="0" i="0" kern="1200" dirty="0"/>
            <a:t> can help visualize the process and develop a shared understanding of what will happen in a process</a:t>
          </a:r>
          <a:endParaRPr lang="en-GB" sz="1100" kern="1200" dirty="0"/>
        </a:p>
      </dsp:txBody>
      <dsp:txXfrm rot="-5400000">
        <a:off x="1814814" y="824387"/>
        <a:ext cx="6148999" cy="649869"/>
      </dsp:txXfrm>
    </dsp:sp>
    <dsp:sp modelId="{75AFFB84-C098-46E7-9D89-0B0BED6A9D88}">
      <dsp:nvSpPr>
        <dsp:cNvPr id="0" name=""/>
        <dsp:cNvSpPr/>
      </dsp:nvSpPr>
      <dsp:spPr>
        <a:xfrm>
          <a:off x="152406" y="781219"/>
          <a:ext cx="1812785" cy="736205"/>
        </a:xfrm>
        <a:prstGeom prst="roundRect">
          <a:avLst/>
        </a:prstGeom>
        <a:solidFill>
          <a:schemeClr val="accent1">
            <a:alpha val="90000"/>
            <a:hueOff val="0"/>
            <a:satOff val="0"/>
            <a:lumOff val="0"/>
            <a:alphaOff val="-1000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Case Designer</a:t>
          </a:r>
        </a:p>
      </dsp:txBody>
      <dsp:txXfrm>
        <a:off x="188345" y="817158"/>
        <a:ext cx="1740907" cy="664327"/>
      </dsp:txXfrm>
    </dsp:sp>
    <dsp:sp modelId="{B32598AD-3BD8-4CCE-8EBF-DEA17E6B4EE2}">
      <dsp:nvSpPr>
        <dsp:cNvPr id="0" name=""/>
        <dsp:cNvSpPr/>
      </dsp:nvSpPr>
      <dsp:spPr>
        <a:xfrm rot="5400000">
          <a:off x="4546801" y="-1161539"/>
          <a:ext cx="720181" cy="6184155"/>
        </a:xfrm>
        <a:prstGeom prst="round2SameRect">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00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1" i="0" kern="1200" dirty="0"/>
            <a:t>The data designer</a:t>
          </a:r>
          <a:r>
            <a:rPr lang="en-GB" sz="1100" b="0" i="0" kern="1200" dirty="0"/>
            <a:t> and </a:t>
          </a:r>
          <a:r>
            <a:rPr lang="en-GB" sz="1100" b="1" i="0" kern="1200" dirty="0"/>
            <a:t>integration designer</a:t>
          </a:r>
          <a:r>
            <a:rPr lang="en-GB" sz="1100" b="0" i="0" kern="1200" dirty="0"/>
            <a:t> can help show what data is present or consumed by the application, ensuring the right information is used by the system to complete a process.</a:t>
          </a:r>
          <a:endParaRPr lang="en-GB" sz="1100" kern="1200" dirty="0"/>
        </a:p>
      </dsp:txBody>
      <dsp:txXfrm rot="-5400000">
        <a:off x="1814814" y="1605604"/>
        <a:ext cx="6148999" cy="649869"/>
      </dsp:txXfrm>
    </dsp:sp>
    <dsp:sp modelId="{3EEE080C-9AB3-4AA8-8CCE-C6E777F27B10}">
      <dsp:nvSpPr>
        <dsp:cNvPr id="0" name=""/>
        <dsp:cNvSpPr/>
      </dsp:nvSpPr>
      <dsp:spPr>
        <a:xfrm>
          <a:off x="152406" y="1562435"/>
          <a:ext cx="1812785" cy="736205"/>
        </a:xfrm>
        <a:prstGeom prst="roundRect">
          <a:avLst/>
        </a:prstGeom>
        <a:solidFill>
          <a:schemeClr val="accent1">
            <a:alpha val="90000"/>
            <a:hueOff val="0"/>
            <a:satOff val="0"/>
            <a:lumOff val="0"/>
            <a:alphaOff val="-2000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Data &amp; Integration designer</a:t>
          </a:r>
        </a:p>
      </dsp:txBody>
      <dsp:txXfrm>
        <a:off x="188345" y="1598374"/>
        <a:ext cx="1740907" cy="664327"/>
      </dsp:txXfrm>
    </dsp:sp>
    <dsp:sp modelId="{56B594B3-EDF8-4192-A70C-0347ACFE34F9}">
      <dsp:nvSpPr>
        <dsp:cNvPr id="0" name=""/>
        <dsp:cNvSpPr/>
      </dsp:nvSpPr>
      <dsp:spPr>
        <a:xfrm rot="5400000">
          <a:off x="4546801" y="-380322"/>
          <a:ext cx="720181" cy="6184155"/>
        </a:xfrm>
        <a:prstGeom prst="round2SameRect">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00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b="1" kern="1200">
              <a:latin typeface="Open Sans"/>
            </a:rPr>
            <a:t>Agile workbench integration </a:t>
          </a:r>
          <a:r>
            <a:rPr lang="en-GB" sz="1100" kern="1200">
              <a:latin typeface="Open Sans"/>
            </a:rPr>
            <a:t>can integrate directly with your Agile Project Management tool. Showing user stories live, and allow teams to update these in real time. It also provide a power tool to raise bugs or feedback that can be address by the agile team</a:t>
          </a:r>
          <a:r>
            <a:rPr lang="en-GB" sz="1100" b="1" kern="1200">
              <a:latin typeface="Open Sans"/>
            </a:rPr>
            <a:t>.</a:t>
          </a:r>
          <a:endParaRPr lang="en-GB" sz="1100" kern="1200" dirty="0"/>
        </a:p>
      </dsp:txBody>
      <dsp:txXfrm rot="-5400000">
        <a:off x="1814814" y="2386821"/>
        <a:ext cx="6148999" cy="649869"/>
      </dsp:txXfrm>
    </dsp:sp>
    <dsp:sp modelId="{B68B6963-CE2A-4182-83B3-7DD6CE792EAC}">
      <dsp:nvSpPr>
        <dsp:cNvPr id="0" name=""/>
        <dsp:cNvSpPr/>
      </dsp:nvSpPr>
      <dsp:spPr>
        <a:xfrm>
          <a:off x="156275" y="2343652"/>
          <a:ext cx="1812785" cy="736205"/>
        </a:xfrm>
        <a:prstGeom prst="roundRect">
          <a:avLst/>
        </a:prstGeom>
        <a:solidFill>
          <a:schemeClr val="accent1">
            <a:alpha val="90000"/>
            <a:hueOff val="0"/>
            <a:satOff val="0"/>
            <a:lumOff val="0"/>
            <a:alphaOff val="-3000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Agile Workbench</a:t>
          </a:r>
        </a:p>
      </dsp:txBody>
      <dsp:txXfrm>
        <a:off x="192214" y="2379591"/>
        <a:ext cx="1740907" cy="664327"/>
      </dsp:txXfrm>
    </dsp:sp>
    <dsp:sp modelId="{09122392-7253-4CA2-B813-BC733AFEB8E6}">
      <dsp:nvSpPr>
        <dsp:cNvPr id="0" name=""/>
        <dsp:cNvSpPr/>
      </dsp:nvSpPr>
      <dsp:spPr>
        <a:xfrm rot="5400000">
          <a:off x="4546801" y="400894"/>
          <a:ext cx="720181" cy="6184155"/>
        </a:xfrm>
        <a:prstGeom prst="round2SameRect">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2000" tIns="20955" rIns="41910" bIns="20955" numCol="1" spcCol="1270" anchor="ctr" anchorCtr="0">
          <a:noAutofit/>
        </a:bodyPr>
        <a:lstStyle/>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r>
            <a:rPr lang="en-GB" sz="1100" b="1" i="0" kern="1200"/>
            <a:t>Pega rule forms</a:t>
          </a:r>
          <a:r>
            <a:rPr lang="en-GB" sz="1100" b="0" i="0" kern="1200"/>
            <a:t> can display business rules used execute your process, ensuring the correct business logic is executed.</a:t>
          </a:r>
          <a:endParaRPr lang="en-GB" sz="1100" kern="1200"/>
        </a:p>
      </dsp:txBody>
      <dsp:txXfrm rot="-5400000">
        <a:off x="1814814" y="3168037"/>
        <a:ext cx="6148999" cy="649869"/>
      </dsp:txXfrm>
    </dsp:sp>
    <dsp:sp modelId="{A7F81936-ACC2-4965-B00F-1BB38E97AA54}">
      <dsp:nvSpPr>
        <dsp:cNvPr id="0" name=""/>
        <dsp:cNvSpPr/>
      </dsp:nvSpPr>
      <dsp:spPr>
        <a:xfrm>
          <a:off x="156275" y="3124869"/>
          <a:ext cx="1812785" cy="736205"/>
        </a:xfrm>
        <a:prstGeom prst="roundRect">
          <a:avLst/>
        </a:prstGeom>
        <a:solidFill>
          <a:schemeClr val="accent1">
            <a:alpha val="90000"/>
            <a:hueOff val="0"/>
            <a:satOff val="0"/>
            <a:lumOff val="0"/>
            <a:alphaOff val="-4000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Pega Rule forms</a:t>
          </a:r>
        </a:p>
      </dsp:txBody>
      <dsp:txXfrm>
        <a:off x="192214" y="3160808"/>
        <a:ext cx="1740907" cy="66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6B6-8AC7-4D0B-B9C5-FF5DAFD460AD}">
      <dsp:nvSpPr>
        <dsp:cNvPr id="0" name=""/>
        <dsp:cNvSpPr/>
      </dsp:nvSpPr>
      <dsp:spPr>
        <a:xfrm rot="5400000">
          <a:off x="4606380" y="-2784466"/>
          <a:ext cx="599522" cy="6184155"/>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b="1" i="0" kern="1200" dirty="0"/>
            <a:t>The product owner</a:t>
          </a:r>
          <a:r>
            <a:rPr lang="en-GB" sz="1000" b="0" i="0" kern="1200" dirty="0"/>
            <a:t> provides the vision, direction and scope for the application. </a:t>
          </a:r>
          <a:endParaRPr lang="en-GB" sz="1000" kern="1200" dirty="0"/>
        </a:p>
        <a:p>
          <a:pPr marL="57150" lvl="1" indent="-57150" algn="l" defTabSz="444500">
            <a:lnSpc>
              <a:spcPct val="90000"/>
            </a:lnSpc>
            <a:spcBef>
              <a:spcPct val="0"/>
            </a:spcBef>
            <a:spcAft>
              <a:spcPct val="15000"/>
            </a:spcAft>
            <a:buChar char="•"/>
          </a:pPr>
          <a:r>
            <a:rPr lang="en-GB" sz="1000" b="0" i="0" kern="1200" dirty="0"/>
            <a:t>They are responsible for ensuring the business is appropriately represented at DCO sessions and is equipped to provide high quality requirements into the DCO sessions. </a:t>
          </a:r>
        </a:p>
      </dsp:txBody>
      <dsp:txXfrm rot="-5400000">
        <a:off x="1814064" y="37116"/>
        <a:ext cx="6154889" cy="540990"/>
      </dsp:txXfrm>
    </dsp:sp>
    <dsp:sp modelId="{63EF86AC-518A-453F-BD5D-B3089AC73B92}">
      <dsp:nvSpPr>
        <dsp:cNvPr id="0" name=""/>
        <dsp:cNvSpPr/>
      </dsp:nvSpPr>
      <dsp:spPr>
        <a:xfrm>
          <a:off x="151656" y="1180"/>
          <a:ext cx="1812785" cy="61286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00" tIns="28575" rIns="57150" bIns="28575"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181573" y="31097"/>
        <a:ext cx="1752951" cy="553028"/>
      </dsp:txXfrm>
    </dsp:sp>
    <dsp:sp modelId="{A215AFD6-6D82-46F4-92EB-30FCC4820EDA}">
      <dsp:nvSpPr>
        <dsp:cNvPr id="0" name=""/>
        <dsp:cNvSpPr/>
      </dsp:nvSpPr>
      <dsp:spPr>
        <a:xfrm rot="5400000">
          <a:off x="4606380" y="-2134133"/>
          <a:ext cx="599522" cy="6184155"/>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b="1" i="0" kern="1200" dirty="0"/>
            <a:t>A business architect</a:t>
          </a:r>
          <a:r>
            <a:rPr lang="en-GB" sz="1000" b="0" i="0" kern="1200" dirty="0"/>
            <a:t>  will help educate the core team on Out of the Box Pega components that are available to address the business requirements.  They will ensure the user stories are generated or updated ensuring the backlog is up to date with the latest details.</a:t>
          </a:r>
          <a:endParaRPr lang="en-GB" sz="1000" kern="1200" dirty="0"/>
        </a:p>
      </dsp:txBody>
      <dsp:txXfrm rot="-5400000">
        <a:off x="1814064" y="687449"/>
        <a:ext cx="6154889" cy="540990"/>
      </dsp:txXfrm>
    </dsp:sp>
    <dsp:sp modelId="{75AFFB84-C098-46E7-9D89-0B0BED6A9D88}">
      <dsp:nvSpPr>
        <dsp:cNvPr id="0" name=""/>
        <dsp:cNvSpPr/>
      </dsp:nvSpPr>
      <dsp:spPr>
        <a:xfrm>
          <a:off x="151656" y="651513"/>
          <a:ext cx="1812785" cy="61286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0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kern="1200" dirty="0"/>
            <a:t>Business architect</a:t>
          </a:r>
        </a:p>
      </dsp:txBody>
      <dsp:txXfrm>
        <a:off x="181573" y="681430"/>
        <a:ext cx="1752951" cy="553028"/>
      </dsp:txXfrm>
    </dsp:sp>
    <dsp:sp modelId="{B32598AD-3BD8-4CCE-8EBF-DEA17E6B4EE2}">
      <dsp:nvSpPr>
        <dsp:cNvPr id="0" name=""/>
        <dsp:cNvSpPr/>
      </dsp:nvSpPr>
      <dsp:spPr>
        <a:xfrm rot="5400000">
          <a:off x="4606380" y="-1483801"/>
          <a:ext cx="599522" cy="6184155"/>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b="1" i="0" kern="1200" dirty="0"/>
            <a:t>Subject Matter Experts</a:t>
          </a:r>
          <a:r>
            <a:rPr lang="en-GB" sz="1000" b="0" i="0" kern="1200" dirty="0"/>
            <a:t> (SME) will support the product owner with detailed know-how and business requirements for specific areas of the business and the application</a:t>
          </a:r>
          <a:endParaRPr lang="en-GB" sz="1000" kern="1200" dirty="0"/>
        </a:p>
      </dsp:txBody>
      <dsp:txXfrm rot="-5400000">
        <a:off x="1814064" y="1337781"/>
        <a:ext cx="6154889" cy="540990"/>
      </dsp:txXfrm>
    </dsp:sp>
    <dsp:sp modelId="{3EEE080C-9AB3-4AA8-8CCE-C6E777F27B10}">
      <dsp:nvSpPr>
        <dsp:cNvPr id="0" name=""/>
        <dsp:cNvSpPr/>
      </dsp:nvSpPr>
      <dsp:spPr>
        <a:xfrm>
          <a:off x="151656" y="1301845"/>
          <a:ext cx="1812785" cy="61286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0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Subject matter expert</a:t>
          </a:r>
        </a:p>
      </dsp:txBody>
      <dsp:txXfrm>
        <a:off x="181573" y="1331762"/>
        <a:ext cx="1752951" cy="553028"/>
      </dsp:txXfrm>
    </dsp:sp>
    <dsp:sp modelId="{56B594B3-EDF8-4192-A70C-0347ACFE34F9}">
      <dsp:nvSpPr>
        <dsp:cNvPr id="0" name=""/>
        <dsp:cNvSpPr/>
      </dsp:nvSpPr>
      <dsp:spPr>
        <a:xfrm rot="5400000">
          <a:off x="4606380" y="-833468"/>
          <a:ext cx="599522" cy="6184155"/>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b="1" i="0" kern="1200" dirty="0"/>
            <a:t>A user experience designer </a:t>
          </a:r>
          <a:r>
            <a:rPr lang="en-GB" sz="1000" b="0" i="0" kern="1200" dirty="0"/>
            <a:t>will help guide a superior user experience and in some cases provide wireframes to support application development</a:t>
          </a:r>
          <a:endParaRPr lang="en-GB" sz="1000" kern="1200" dirty="0"/>
        </a:p>
      </dsp:txBody>
      <dsp:txXfrm rot="-5400000">
        <a:off x="1814064" y="1988114"/>
        <a:ext cx="6154889" cy="540990"/>
      </dsp:txXfrm>
    </dsp:sp>
    <dsp:sp modelId="{B68B6963-CE2A-4182-83B3-7DD6CE792EAC}">
      <dsp:nvSpPr>
        <dsp:cNvPr id="0" name=""/>
        <dsp:cNvSpPr/>
      </dsp:nvSpPr>
      <dsp:spPr>
        <a:xfrm>
          <a:off x="155525" y="1952178"/>
          <a:ext cx="1812785" cy="6128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0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kern="1200" dirty="0"/>
            <a:t>User experience designer</a:t>
          </a:r>
        </a:p>
      </dsp:txBody>
      <dsp:txXfrm>
        <a:off x="185442" y="1982095"/>
        <a:ext cx="1752951" cy="553028"/>
      </dsp:txXfrm>
    </dsp:sp>
    <dsp:sp modelId="{09122392-7253-4CA2-B813-BC733AFEB8E6}">
      <dsp:nvSpPr>
        <dsp:cNvPr id="0" name=""/>
        <dsp:cNvSpPr/>
      </dsp:nvSpPr>
      <dsp:spPr>
        <a:xfrm rot="5400000">
          <a:off x="4616993" y="-174024"/>
          <a:ext cx="599522" cy="6165931"/>
        </a:xfrm>
        <a:prstGeom prst="round2Same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r>
            <a:rPr lang="en-GB" sz="1000" b="1" i="0" kern="1200" dirty="0"/>
            <a:t>Testers </a:t>
          </a:r>
          <a:r>
            <a:rPr lang="en-GB" sz="1000" b="0" i="0" kern="1200" dirty="0"/>
            <a:t>help ensure that the test team understand the functionality that is being developed and can plan out their test scripts accordingly. </a:t>
          </a:r>
          <a:endParaRPr lang="en-GB" sz="1000" kern="1200" dirty="0"/>
        </a:p>
      </dsp:txBody>
      <dsp:txXfrm rot="-5400000">
        <a:off x="1833789" y="2638446"/>
        <a:ext cx="6136665" cy="540990"/>
      </dsp:txXfrm>
    </dsp:sp>
    <dsp:sp modelId="{A7F81936-ACC2-4965-B00F-1BB38E97AA54}">
      <dsp:nvSpPr>
        <dsp:cNvPr id="0" name=""/>
        <dsp:cNvSpPr/>
      </dsp:nvSpPr>
      <dsp:spPr>
        <a:xfrm>
          <a:off x="155070" y="2602510"/>
          <a:ext cx="1832510" cy="612862"/>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60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kern="1200" dirty="0"/>
            <a:t>Testing</a:t>
          </a:r>
        </a:p>
      </dsp:txBody>
      <dsp:txXfrm>
        <a:off x="184987" y="2632427"/>
        <a:ext cx="1772676" cy="553028"/>
      </dsp:txXfrm>
    </dsp:sp>
    <dsp:sp modelId="{FD8BE3FB-0F91-4FD1-8F40-D882CC691598}">
      <dsp:nvSpPr>
        <dsp:cNvPr id="0" name=""/>
        <dsp:cNvSpPr/>
      </dsp:nvSpPr>
      <dsp:spPr>
        <a:xfrm rot="5400000">
          <a:off x="4622949" y="471582"/>
          <a:ext cx="599522" cy="6156565"/>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GB" sz="1000" b="1" i="0" kern="1200" dirty="0"/>
            <a:t>A system architect</a:t>
          </a:r>
          <a:r>
            <a:rPr lang="en-GB" sz="1000" b="0" i="0" kern="1200" dirty="0"/>
            <a:t> will help provide the </a:t>
          </a:r>
          <a:r>
            <a:rPr lang="en-GB" sz="1000" b="0" i="0" kern="1200" dirty="0" err="1"/>
            <a:t>experise</a:t>
          </a:r>
          <a:r>
            <a:rPr lang="en-GB" sz="1000" b="0" i="0" kern="1200" dirty="0"/>
            <a:t> on what is possible using Pega Out of the Box approaches to help find they most effective way to deliver the business requirements</a:t>
          </a:r>
          <a:endParaRPr lang="en-GB" sz="1000" kern="1200" dirty="0"/>
        </a:p>
      </dsp:txBody>
      <dsp:txXfrm rot="-5400000">
        <a:off x="1844428" y="3279369"/>
        <a:ext cx="6127299" cy="540990"/>
      </dsp:txXfrm>
    </dsp:sp>
    <dsp:sp modelId="{77754FFB-F57D-4875-9FD3-4383A7AB3F42}">
      <dsp:nvSpPr>
        <dsp:cNvPr id="0" name=""/>
        <dsp:cNvSpPr/>
      </dsp:nvSpPr>
      <dsp:spPr>
        <a:xfrm>
          <a:off x="151803" y="3233335"/>
          <a:ext cx="1838676" cy="60705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kern="1200" dirty="0"/>
            <a:t>System architect</a:t>
          </a:r>
        </a:p>
      </dsp:txBody>
      <dsp:txXfrm>
        <a:off x="181437" y="3262969"/>
        <a:ext cx="1779408" cy="547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F240C-F3AC-47FB-BE6D-A25426B0D248}">
      <dsp:nvSpPr>
        <dsp:cNvPr id="0" name=""/>
        <dsp:cNvSpPr/>
      </dsp:nvSpPr>
      <dsp:spPr>
        <a:xfrm rot="5400000">
          <a:off x="2548005" y="-52534"/>
          <a:ext cx="1155836" cy="1262805"/>
        </a:xfrm>
        <a:prstGeom prst="hexagon">
          <a:avLst>
            <a:gd name="adj" fmla="val 25000"/>
            <a:gd name="vf" fmla="val 115470"/>
          </a:avLst>
        </a:prstGeom>
        <a:solidFill>
          <a:schemeClr val="accent2">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Enterprise</a:t>
          </a:r>
        </a:p>
        <a:p>
          <a:pPr marL="0" lvl="0" indent="0" algn="ctr" defTabSz="533400">
            <a:lnSpc>
              <a:spcPct val="90000"/>
            </a:lnSpc>
            <a:spcBef>
              <a:spcPct val="0"/>
            </a:spcBef>
            <a:spcAft>
              <a:spcPct val="35000"/>
            </a:spcAft>
            <a:buNone/>
          </a:pPr>
          <a:r>
            <a:rPr lang="en-GB" sz="1200" kern="1200" dirty="0"/>
            <a:t> architect</a:t>
          </a:r>
        </a:p>
      </dsp:txBody>
      <dsp:txXfrm rot="-5400000">
        <a:off x="2704988" y="193590"/>
        <a:ext cx="841870" cy="770558"/>
      </dsp:txXfrm>
    </dsp:sp>
    <dsp:sp modelId="{F6949A8B-CC96-484C-9AF4-1E947A7C6FDB}">
      <dsp:nvSpPr>
        <dsp:cNvPr id="0" name=""/>
        <dsp:cNvSpPr/>
      </dsp:nvSpPr>
      <dsp:spPr>
        <a:xfrm>
          <a:off x="3093731" y="280979"/>
          <a:ext cx="1108144" cy="595776"/>
        </a:xfrm>
        <a:prstGeom prst="rect">
          <a:avLst/>
        </a:prstGeom>
        <a:noFill/>
        <a:ln>
          <a:noFill/>
        </a:ln>
        <a:effectLst/>
      </dsp:spPr>
      <dsp:style>
        <a:lnRef idx="0">
          <a:scrgbClr r="0" g="0" b="0"/>
        </a:lnRef>
        <a:fillRef idx="0">
          <a:scrgbClr r="0" g="0" b="0"/>
        </a:fillRef>
        <a:effectRef idx="0">
          <a:scrgbClr r="0" g="0" b="0"/>
        </a:effectRef>
        <a:fontRef idx="minor"/>
      </dsp:style>
    </dsp:sp>
    <dsp:sp modelId="{BBADF4D1-8B01-42B5-83BE-948801D172C3}">
      <dsp:nvSpPr>
        <dsp:cNvPr id="0" name=""/>
        <dsp:cNvSpPr/>
      </dsp:nvSpPr>
      <dsp:spPr>
        <a:xfrm rot="5400000">
          <a:off x="1242490" y="-52534"/>
          <a:ext cx="1155836" cy="1262805"/>
        </a:xfrm>
        <a:prstGeom prst="hexagon">
          <a:avLst>
            <a:gd name="adj" fmla="val 25000"/>
            <a:gd name="vf" fmla="val 115470"/>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Security speciality</a:t>
          </a:r>
        </a:p>
      </dsp:txBody>
      <dsp:txXfrm rot="-5400000">
        <a:off x="1399473" y="193590"/>
        <a:ext cx="841870" cy="770558"/>
      </dsp:txXfrm>
    </dsp:sp>
    <dsp:sp modelId="{4A6EA278-F3BA-40BB-BD3B-0A1D08A49BFB}">
      <dsp:nvSpPr>
        <dsp:cNvPr id="0" name=""/>
        <dsp:cNvSpPr/>
      </dsp:nvSpPr>
      <dsp:spPr>
        <a:xfrm rot="5400000">
          <a:off x="1653687" y="953165"/>
          <a:ext cx="1155836" cy="1262805"/>
        </a:xfrm>
        <a:prstGeom prst="hexagon">
          <a:avLst>
            <a:gd name="adj" fmla="val 25000"/>
            <a:gd name="vf" fmla="val 115470"/>
          </a:avLst>
        </a:prstGeom>
        <a:solidFill>
          <a:schemeClr val="accent4">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IT</a:t>
          </a:r>
        </a:p>
      </dsp:txBody>
      <dsp:txXfrm rot="-5400000">
        <a:off x="1810670" y="1199289"/>
        <a:ext cx="841870" cy="770558"/>
      </dsp:txXfrm>
    </dsp:sp>
    <dsp:sp modelId="{0AD42DB4-F378-448B-9F33-FB1DC4F733D1}">
      <dsp:nvSpPr>
        <dsp:cNvPr id="0" name=""/>
        <dsp:cNvSpPr/>
      </dsp:nvSpPr>
      <dsp:spPr>
        <a:xfrm>
          <a:off x="627216" y="1286680"/>
          <a:ext cx="1072397" cy="595776"/>
        </a:xfrm>
        <a:prstGeom prst="rect">
          <a:avLst/>
        </a:prstGeom>
        <a:noFill/>
        <a:ln>
          <a:noFill/>
        </a:ln>
        <a:effectLst/>
      </dsp:spPr>
      <dsp:style>
        <a:lnRef idx="0">
          <a:scrgbClr r="0" g="0" b="0"/>
        </a:lnRef>
        <a:fillRef idx="0">
          <a:scrgbClr r="0" g="0" b="0"/>
        </a:fillRef>
        <a:effectRef idx="0">
          <a:scrgbClr r="0" g="0" b="0"/>
        </a:effectRef>
        <a:fontRef idx="minor"/>
      </dsp:style>
    </dsp:sp>
    <dsp:sp modelId="{8F09C4EF-EC95-48BB-BE18-8A98223DA7BF}">
      <dsp:nvSpPr>
        <dsp:cNvPr id="0" name=""/>
        <dsp:cNvSpPr/>
      </dsp:nvSpPr>
      <dsp:spPr>
        <a:xfrm rot="5400000">
          <a:off x="2956594" y="953165"/>
          <a:ext cx="1155836" cy="1262805"/>
        </a:xfrm>
        <a:prstGeom prst="hexagon">
          <a:avLst>
            <a:gd name="adj" fmla="val 25000"/>
            <a:gd name="vf" fmla="val 115470"/>
          </a:avLst>
        </a:prstGeom>
        <a:solidFill>
          <a:schemeClr val="accent5">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rot="-5400000">
        <a:off x="3113577" y="1199289"/>
        <a:ext cx="841870" cy="770558"/>
      </dsp:txXfrm>
    </dsp:sp>
    <dsp:sp modelId="{DA968483-3373-4EEF-8DF2-E5FE36133479}">
      <dsp:nvSpPr>
        <dsp:cNvPr id="0" name=""/>
        <dsp:cNvSpPr/>
      </dsp:nvSpPr>
      <dsp:spPr>
        <a:xfrm rot="5400000">
          <a:off x="2491888" y="1958866"/>
          <a:ext cx="1155836" cy="1262805"/>
        </a:xfrm>
        <a:prstGeom prst="hexagon">
          <a:avLst>
            <a:gd name="adj" fmla="val 25000"/>
            <a:gd name="vf" fmla="val 115470"/>
          </a:avLst>
        </a:prstGeom>
        <a:solidFill>
          <a:schemeClr val="tx1"/>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Training</a:t>
          </a:r>
        </a:p>
      </dsp:txBody>
      <dsp:txXfrm rot="-5400000">
        <a:off x="2648871" y="2204990"/>
        <a:ext cx="841870" cy="770558"/>
      </dsp:txXfrm>
    </dsp:sp>
    <dsp:sp modelId="{9B5D9953-8071-4F07-BD55-0013C1CA8F41}">
      <dsp:nvSpPr>
        <dsp:cNvPr id="0" name=""/>
        <dsp:cNvSpPr/>
      </dsp:nvSpPr>
      <dsp:spPr>
        <a:xfrm>
          <a:off x="3093731" y="2292381"/>
          <a:ext cx="1108144" cy="5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Clr>
              <a:srgbClr val="00A6A7"/>
            </a:buClr>
            <a:buNone/>
          </a:pPr>
          <a:endParaRPr lang="en-GB" sz="1200" kern="1200" dirty="0"/>
        </a:p>
      </dsp:txBody>
      <dsp:txXfrm>
        <a:off x="3093731" y="2292381"/>
        <a:ext cx="1108144" cy="595776"/>
      </dsp:txXfrm>
    </dsp:sp>
    <dsp:sp modelId="{F07330C2-6938-4A94-9C1B-E80B245592FA}">
      <dsp:nvSpPr>
        <dsp:cNvPr id="0" name=""/>
        <dsp:cNvSpPr/>
      </dsp:nvSpPr>
      <dsp:spPr>
        <a:xfrm rot="5400000">
          <a:off x="1120286" y="1958866"/>
          <a:ext cx="1155836" cy="1262805"/>
        </a:xfrm>
        <a:prstGeom prst="hexagon">
          <a:avLst>
            <a:gd name="adj" fmla="val 25000"/>
            <a:gd name="vf" fmla="val 115470"/>
          </a:avLst>
        </a:prstGeom>
        <a:solidFill>
          <a:schemeClr val="accent2">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Business Readiness</a:t>
          </a:r>
        </a:p>
      </dsp:txBody>
      <dsp:txXfrm rot="-5400000">
        <a:off x="1277269" y="2204990"/>
        <a:ext cx="841870" cy="770558"/>
      </dsp:txXfrm>
    </dsp:sp>
    <dsp:sp modelId="{EC003D40-FBC9-4A92-820E-82BF037E7A7F}">
      <dsp:nvSpPr>
        <dsp:cNvPr id="0" name=""/>
        <dsp:cNvSpPr/>
      </dsp:nvSpPr>
      <dsp:spPr>
        <a:xfrm rot="5400000">
          <a:off x="1612998" y="2964567"/>
          <a:ext cx="1155836" cy="1262805"/>
        </a:xfrm>
        <a:prstGeom prst="hexagon">
          <a:avLst>
            <a:gd name="adj" fmla="val 25000"/>
            <a:gd name="vf" fmla="val 115470"/>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Scrum  Master </a:t>
          </a:r>
        </a:p>
      </dsp:txBody>
      <dsp:txXfrm rot="-5400000">
        <a:off x="1769981" y="3210691"/>
        <a:ext cx="841870" cy="770558"/>
      </dsp:txXfrm>
    </dsp:sp>
    <dsp:sp modelId="{28EC9AF4-E932-42DA-8D3C-052E928688E0}">
      <dsp:nvSpPr>
        <dsp:cNvPr id="0" name=""/>
        <dsp:cNvSpPr/>
      </dsp:nvSpPr>
      <dsp:spPr>
        <a:xfrm>
          <a:off x="627216" y="3298081"/>
          <a:ext cx="1072397" cy="595776"/>
        </a:xfrm>
        <a:prstGeom prst="rect">
          <a:avLst/>
        </a:prstGeom>
        <a:noFill/>
        <a:ln>
          <a:noFill/>
        </a:ln>
        <a:effectLst/>
      </dsp:spPr>
      <dsp:style>
        <a:lnRef idx="0">
          <a:scrgbClr r="0" g="0" b="0"/>
        </a:lnRef>
        <a:fillRef idx="0">
          <a:scrgbClr r="0" g="0" b="0"/>
        </a:fillRef>
        <a:effectRef idx="0">
          <a:scrgbClr r="0" g="0" b="0"/>
        </a:effectRef>
        <a:fontRef idx="minor"/>
      </dsp:style>
    </dsp:sp>
    <dsp:sp modelId="{1BA8914D-5AF2-4821-9835-0E9BC9F12A31}">
      <dsp:nvSpPr>
        <dsp:cNvPr id="0" name=""/>
        <dsp:cNvSpPr/>
      </dsp:nvSpPr>
      <dsp:spPr>
        <a:xfrm rot="5400000">
          <a:off x="2918514" y="2964567"/>
          <a:ext cx="1155836" cy="1262805"/>
        </a:xfrm>
        <a:prstGeom prst="hexagon">
          <a:avLst>
            <a:gd name="adj" fmla="val 25000"/>
            <a:gd name="vf" fmla="val 115470"/>
          </a:avLst>
        </a:prstGeom>
        <a:solidFill>
          <a:schemeClr val="accent4">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Project Delivery Lead</a:t>
          </a:r>
        </a:p>
      </dsp:txBody>
      <dsp:txXfrm rot="-5400000">
        <a:off x="3075497" y="3210691"/>
        <a:ext cx="841870" cy="7705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6/30/2020</a:t>
            </a:fld>
            <a:endParaRPr lang="en-US" dirty="0">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dirty="0">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6/30/2020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ademy.pega.com/library/71/empowering-business-own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a:t>
            </a:fld>
            <a:endParaRPr lang="en-US" dirty="0"/>
          </a:p>
        </p:txBody>
      </p:sp>
    </p:spTree>
    <p:extLst>
      <p:ext uri="{BB962C8B-B14F-4D97-AF65-F5344CB8AC3E}">
        <p14:creationId xmlns:p14="http://schemas.microsoft.com/office/powerpoint/2010/main" val="428735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16</a:t>
            </a:fld>
            <a:endParaRPr lang="en-US" dirty="0"/>
          </a:p>
        </p:txBody>
      </p:sp>
    </p:spTree>
    <p:extLst>
      <p:ext uri="{BB962C8B-B14F-4D97-AF65-F5344CB8AC3E}">
        <p14:creationId xmlns:p14="http://schemas.microsoft.com/office/powerpoint/2010/main" val="147121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17</a:t>
            </a:fld>
            <a:endParaRPr lang="en-US" dirty="0"/>
          </a:p>
        </p:txBody>
      </p:sp>
    </p:spTree>
    <p:extLst>
      <p:ext uri="{BB962C8B-B14F-4D97-AF65-F5344CB8AC3E}">
        <p14:creationId xmlns:p14="http://schemas.microsoft.com/office/powerpoint/2010/main" val="79900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18</a:t>
            </a:fld>
            <a:endParaRPr lang="en-US" dirty="0"/>
          </a:p>
        </p:txBody>
      </p:sp>
    </p:spTree>
    <p:extLst>
      <p:ext uri="{BB962C8B-B14F-4D97-AF65-F5344CB8AC3E}">
        <p14:creationId xmlns:p14="http://schemas.microsoft.com/office/powerpoint/2010/main" val="1188541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cultural components that support transformational change:</a:t>
            </a:r>
          </a:p>
          <a:p>
            <a:pPr marL="228600" indent="-228600">
              <a:buFont typeface="+mj-lt"/>
              <a:buAutoNum type="arabicPeriod"/>
            </a:pPr>
            <a:r>
              <a:rPr lang="en-US" dirty="0"/>
              <a:t>Communicate how the new approach, behaviors, and attitudes bring about the desired outcome, and not the charismatic individual championing it or hard working team implementing it </a:t>
            </a:r>
          </a:p>
          <a:p>
            <a:pPr marL="228600" indent="-228600">
              <a:buFont typeface="+mj-lt"/>
              <a:buAutoNum type="arabicPeriod"/>
            </a:pPr>
            <a:r>
              <a:rPr lang="en-US" dirty="0"/>
              <a:t>Identify and ensure the next generation of management personifies the transformational approach, behaviors, and attitudes, so these are not lost once the leader moves on or the project is complete </a:t>
            </a:r>
          </a:p>
          <a:p>
            <a:pPr marL="228600" indent="-228600">
              <a:buFont typeface="+mj-lt"/>
              <a:buAutoNum type="arabicPeriod"/>
            </a:pPr>
            <a:endParaRPr lang="en-US" dirty="0"/>
          </a:p>
          <a:p>
            <a:pPr marL="0" indent="0">
              <a:buFont typeface="+mj-lt"/>
              <a:buNone/>
            </a:pPr>
            <a:r>
              <a:rPr lang="en-US" dirty="0"/>
              <a:t>The are also two software development components that support transformational change: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Strategic initiatives defined by senior leadership and initiated through software projects </a:t>
            </a:r>
          </a:p>
          <a:p>
            <a:pPr marL="228600" indent="-228600">
              <a:buFont typeface="+mj-lt"/>
              <a:buAutoNum type="arabicPeriod"/>
            </a:pPr>
            <a:r>
              <a:rPr lang="en-US" dirty="0"/>
              <a:t>Agile methodology employed whereby production ready software gets deployed incrementally to the business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Also, we need to develop our solutions from a customer perspective.  Consequently, business and IT resources working on the project need to understand the customer needs, the current state, and how the current state falls short in exceeding the customer needs.  They also need to have knowledge of Pega technology.  This will facilitate the development of a solution that exceeds customer expectations.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Just importantly, the business and IT resources need the time and the authority to make decisions to establish a future state that exceeds customer needs.  This means resources need to focus on the project, and therefore, should have their day-to-day responsibilities temporarily shifted to others.  </a:t>
            </a:r>
          </a:p>
          <a:p>
            <a:pPr marL="0" indent="0">
              <a:buFont typeface="Arial" panose="020B0604020202020204" pitchFamily="34" charset="0"/>
              <a:buNone/>
            </a:pPr>
            <a:endParaRPr lang="en-US" dirty="0"/>
          </a:p>
          <a:p>
            <a:pPr lvl="0"/>
            <a:r>
              <a:rPr lang="en-US" dirty="0"/>
              <a:t>The course </a:t>
            </a:r>
            <a:r>
              <a:rPr lang="en-US" sz="1200" i="1" kern="1200" dirty="0">
                <a:solidFill>
                  <a:schemeClr val="tx1"/>
                </a:solidFill>
                <a:effectLst/>
                <a:latin typeface="Calibri" charset="0"/>
                <a:ea typeface="Calibri" charset="0"/>
                <a:cs typeface="Calibri" charset="0"/>
              </a:rPr>
              <a:t>Empowering the Business Owner </a:t>
            </a:r>
            <a:r>
              <a:rPr lang="en-US" sz="1200" i="0" kern="1200" dirty="0">
                <a:solidFill>
                  <a:schemeClr val="tx1"/>
                </a:solidFill>
                <a:effectLst/>
                <a:latin typeface="Calibri" charset="0"/>
                <a:ea typeface="Calibri" charset="0"/>
                <a:cs typeface="Calibri" charset="0"/>
              </a:rPr>
              <a:t>on Pega Academy is a good reference on prerequisites for DCO.  You can share the following URL for course registration</a:t>
            </a:r>
            <a:r>
              <a:rPr lang="en-US" sz="1200" kern="1200" dirty="0">
                <a:solidFill>
                  <a:schemeClr val="tx1"/>
                </a:solidFill>
                <a:effectLst/>
                <a:latin typeface="Calibri" charset="0"/>
                <a:ea typeface="Calibri" charset="0"/>
                <a:cs typeface="Calibri" charset="0"/>
              </a:rPr>
              <a:t>: </a:t>
            </a:r>
            <a:r>
              <a:rPr lang="en-US" sz="1200" u="sng" kern="1200" dirty="0">
                <a:solidFill>
                  <a:schemeClr val="tx1"/>
                </a:solidFill>
                <a:effectLst/>
                <a:latin typeface="Calibri" charset="0"/>
                <a:ea typeface="Calibri" charset="0"/>
                <a:cs typeface="Calibri" charset="0"/>
                <a:hlinkClick r:id="rId3"/>
              </a:rPr>
              <a:t>https://academy.pega.com/library/71/empowering-business-owners</a:t>
            </a:r>
            <a:endParaRPr lang="en-US" sz="1200" u="sng" kern="1200" dirty="0">
              <a:solidFill>
                <a:schemeClr val="tx1"/>
              </a:solidFill>
              <a:effectLst/>
              <a:latin typeface="Calibri" charset="0"/>
              <a:ea typeface="Calibri" charset="0"/>
              <a:cs typeface="Calibri" charset="0"/>
            </a:endParaRPr>
          </a:p>
          <a:p>
            <a:pPr lvl="0"/>
            <a:endParaRPr lang="en-US" sz="1200" u="sng" kern="1200" dirty="0">
              <a:solidFill>
                <a:schemeClr val="tx1"/>
              </a:solidFill>
              <a:effectLst/>
              <a:latin typeface="Calibri" charset="0"/>
              <a:ea typeface="Calibri" charset="0"/>
              <a:cs typeface="Calibri" charset="0"/>
            </a:endParaRPr>
          </a:p>
          <a:p>
            <a:pPr lvl="0"/>
            <a:r>
              <a:rPr lang="en-US" sz="1200" u="none" kern="1200" dirty="0">
                <a:solidFill>
                  <a:schemeClr val="tx1"/>
                </a:solidFill>
                <a:effectLst/>
                <a:latin typeface="Calibri" charset="0"/>
                <a:ea typeface="Calibri" charset="0"/>
                <a:cs typeface="Calibri" charset="0"/>
              </a:rPr>
              <a:t>DCO inputs are the vision, business outcomes, personas, journeys, gap analysis/prototype, and roadmap.  These are necessary inputs to initiate and execute DCO.  If they are not shared or incomplete, we need to allocate time to define and develop these inputs so we may successfully execute DCO.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dirty="0"/>
              <a:t>3/4/09 - 3/5/09</a:t>
            </a:r>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D93DCAD-34C4-44A8-B0CB-C0F49C78BA45}" type="slidenum">
              <a:rPr lang="en-US" smtClean="0"/>
              <a:pPr/>
              <a:t>20</a:t>
            </a:fld>
            <a:endParaRPr lang="en-US" dirty="0"/>
          </a:p>
        </p:txBody>
      </p:sp>
    </p:spTree>
    <p:extLst>
      <p:ext uri="{BB962C8B-B14F-4D97-AF65-F5344CB8AC3E}">
        <p14:creationId xmlns:p14="http://schemas.microsoft.com/office/powerpoint/2010/main" val="256510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By meeting these goals, we ensure Pega solution delivery is efficient and effective.  This is a result of successfully enacting our DCO principles.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Emphasize the following for each of goal.</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Leverage OOTB capabilities</a:t>
            </a:r>
            <a:r>
              <a:rPr lang="en-US" dirty="0"/>
              <a:t>: Pega provides OOTB capabilities that help jump start solution design and development 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Align business and Development Team</a:t>
            </a:r>
            <a:r>
              <a:rPr lang="en-US" dirty="0"/>
              <a:t>: Associating business objectives and outcomes with a design solution mitigates misunderstandings and scope creep.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Streamline documentation</a:t>
            </a:r>
            <a:r>
              <a:rPr lang="en-US" dirty="0"/>
              <a:t>: Visual modeling allows us to walk through the design solution and make enhancements to it in real-time.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dirty="0"/>
              <a:t>3/4/09 - 3/5/09</a:t>
            </a:r>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D93DCAD-34C4-44A8-B0CB-C0F49C78BA45}" type="slidenum">
              <a:rPr lang="en-US" smtClean="0"/>
              <a:pPr/>
              <a:t>21</a:t>
            </a:fld>
            <a:endParaRPr lang="en-US" dirty="0"/>
          </a:p>
        </p:txBody>
      </p:sp>
    </p:spTree>
    <p:extLst>
      <p:ext uri="{BB962C8B-B14F-4D97-AF65-F5344CB8AC3E}">
        <p14:creationId xmlns:p14="http://schemas.microsoft.com/office/powerpoint/2010/main" val="98493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p:spPr>
        <p:txBody>
          <a:bodyPr/>
          <a:lstStyle/>
          <a:p>
            <a:endParaRPr lang="en-US" dirty="0">
              <a:latin typeface="Arial" charset="0"/>
            </a:endParaRPr>
          </a:p>
        </p:txBody>
      </p:sp>
      <p:sp>
        <p:nvSpPr>
          <p:cNvPr id="36868" name="Slide Number Placeholder 3"/>
          <p:cNvSpPr>
            <a:spLocks noGrp="1"/>
          </p:cNvSpPr>
          <p:nvPr>
            <p:ph type="sldNum" sz="quarter" idx="5"/>
          </p:nvPr>
        </p:nvSpPr>
        <p:spPr>
          <a:noFill/>
        </p:spPr>
        <p:txBody>
          <a:bodyPr/>
          <a:lstStyle>
            <a:lvl1pPr defTabSz="456481" eaLnBrk="0" hangingPunct="0">
              <a:defRPr sz="2100">
                <a:solidFill>
                  <a:srgbClr val="646D72"/>
                </a:solidFill>
                <a:latin typeface="Arial" charset="0"/>
                <a:ea typeface="ＭＳ Ｐゴシック" pitchFamily="34" charset="-128"/>
              </a:defRPr>
            </a:lvl1pPr>
            <a:lvl2pPr marL="702740" indent="-270285" defTabSz="456481" eaLnBrk="0" hangingPunct="0">
              <a:defRPr sz="2100">
                <a:solidFill>
                  <a:srgbClr val="646D72"/>
                </a:solidFill>
                <a:latin typeface="Arial" charset="0"/>
                <a:ea typeface="ＭＳ Ｐゴシック" pitchFamily="34" charset="-128"/>
              </a:defRPr>
            </a:lvl2pPr>
            <a:lvl3pPr marL="1081138" indent="-216228" defTabSz="456481" eaLnBrk="0" hangingPunct="0">
              <a:defRPr sz="2100">
                <a:solidFill>
                  <a:srgbClr val="646D72"/>
                </a:solidFill>
                <a:latin typeface="Arial" charset="0"/>
                <a:ea typeface="ＭＳ Ｐゴシック" pitchFamily="34" charset="-128"/>
              </a:defRPr>
            </a:lvl3pPr>
            <a:lvl4pPr marL="1513594" indent="-216228" defTabSz="456481" eaLnBrk="0" hangingPunct="0">
              <a:defRPr sz="2100">
                <a:solidFill>
                  <a:srgbClr val="646D72"/>
                </a:solidFill>
                <a:latin typeface="Arial" charset="0"/>
                <a:ea typeface="ＭＳ Ｐゴシック" pitchFamily="34" charset="-128"/>
              </a:defRPr>
            </a:lvl4pPr>
            <a:lvl5pPr marL="1946049" indent="-216228" defTabSz="456481" eaLnBrk="0" hangingPunct="0">
              <a:defRPr sz="2100">
                <a:solidFill>
                  <a:srgbClr val="646D72"/>
                </a:solidFill>
                <a:latin typeface="Arial" charset="0"/>
                <a:ea typeface="ＭＳ Ｐゴシック" pitchFamily="34" charset="-128"/>
              </a:defRPr>
            </a:lvl5pPr>
            <a:lvl6pPr marL="2378504"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6pPr>
            <a:lvl7pPr marL="2810959"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7pPr>
            <a:lvl8pPr marL="3243414"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8pPr>
            <a:lvl9pPr marL="3675870" indent="-216228" algn="ctr" defTabSz="456481" eaLnBrk="0" fontAlgn="base" hangingPunct="0">
              <a:spcBef>
                <a:spcPct val="0"/>
              </a:spcBef>
              <a:spcAft>
                <a:spcPct val="0"/>
              </a:spcAft>
              <a:defRPr sz="2100">
                <a:solidFill>
                  <a:srgbClr val="646D72"/>
                </a:solidFill>
                <a:latin typeface="Arial" charset="0"/>
                <a:ea typeface="ＭＳ Ｐゴシック" pitchFamily="34" charset="-128"/>
              </a:defRPr>
            </a:lvl9pPr>
          </a:lstStyle>
          <a:p>
            <a:pPr eaLnBrk="1" hangingPunct="1"/>
            <a:fld id="{F05286AD-47A7-4DC5-9A1B-FD2837C4074E}" type="slidenum">
              <a:rPr lang="en-US" sz="1200">
                <a:solidFill>
                  <a:schemeClr val="tx1"/>
                </a:solidFill>
              </a:rPr>
              <a:pPr eaLnBrk="1" hangingPunct="1"/>
              <a:t>23</a:t>
            </a:fld>
            <a:endParaRPr lang="en-US" sz="1200" dirty="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24</a:t>
            </a:fld>
            <a:endParaRPr lang="en-US" dirty="0"/>
          </a:p>
        </p:txBody>
      </p:sp>
    </p:spTree>
    <p:extLst>
      <p:ext uri="{BB962C8B-B14F-4D97-AF65-F5344CB8AC3E}">
        <p14:creationId xmlns:p14="http://schemas.microsoft.com/office/powerpoint/2010/main" val="24531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dirty="0"/>
              <a:t>3/4/09 - 3/5/09</a:t>
            </a:r>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8D93DCAD-34C4-44A8-B0CB-C0F49C78BA45}" type="slidenum">
              <a:rPr lang="en-US" smtClean="0"/>
              <a:pPr/>
              <a:t>3</a:t>
            </a:fld>
            <a:endParaRPr lang="en-US" dirty="0"/>
          </a:p>
        </p:txBody>
      </p:sp>
    </p:spTree>
    <p:extLst>
      <p:ext uri="{BB962C8B-B14F-4D97-AF65-F5344CB8AC3E}">
        <p14:creationId xmlns:p14="http://schemas.microsoft.com/office/powerpoint/2010/main" val="200054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previously stated DCO is:</a:t>
            </a:r>
          </a:p>
          <a:p>
            <a:pPr marL="628650" lvl="1" indent="-171450">
              <a:buFont typeface="Arial" panose="020B0604020202020204" pitchFamily="34" charset="0"/>
              <a:buChar char="•"/>
            </a:pPr>
            <a:r>
              <a:rPr lang="en-US" sz="1200" dirty="0"/>
              <a:t>A discipline</a:t>
            </a:r>
          </a:p>
          <a:p>
            <a:pPr marL="628650" lvl="1" indent="-171450">
              <a:buFont typeface="Arial" panose="020B0604020202020204" pitchFamily="34" charset="0"/>
              <a:buChar char="•"/>
            </a:pPr>
            <a:r>
              <a:rPr lang="en-US" sz="1200" dirty="0"/>
              <a:t>A way to 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continuous cycle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take 3 actions to execute on these principles.  The actions are collaboration, iteration, and validation.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DCO principle of </a:t>
            </a:r>
            <a:r>
              <a:rPr lang="en-US" sz="1200" u="sng" dirty="0"/>
              <a:t>a discipline</a:t>
            </a:r>
            <a:r>
              <a:rPr lang="en-US" sz="1200" dirty="0"/>
              <a:t> is we ALWAYS collaborate, iterate, and validate with one another.</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DCO principle of </a:t>
            </a:r>
            <a:r>
              <a:rPr lang="en-US" u="sng" dirty="0"/>
              <a:t>a way to work</a:t>
            </a:r>
            <a:r>
              <a:rPr lang="en-US" dirty="0"/>
              <a:t> is we SEQUENCE from collaboration, to iteration, and then to validation.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DCO principle of </a:t>
            </a:r>
            <a:r>
              <a:rPr lang="en-US" sz="1200" u="sng" dirty="0"/>
              <a:t>a continuous cycle</a:t>
            </a:r>
            <a:r>
              <a:rPr lang="en-US" sz="1200" dirty="0"/>
              <a:t> is we REPEATEDLY collaborate, iterate, and validate as we progress through the discover, prepare, build, and adopt phases.     </a:t>
            </a:r>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5</a:t>
            </a:fld>
            <a:endParaRPr lang="en-US" dirty="0"/>
          </a:p>
        </p:txBody>
      </p:sp>
    </p:spTree>
    <p:extLst>
      <p:ext uri="{BB962C8B-B14F-4D97-AF65-F5344CB8AC3E}">
        <p14:creationId xmlns:p14="http://schemas.microsoft.com/office/powerpoint/2010/main" val="62118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Pega Express is the prescriptive methodology for Pega solution delivery. DCO supplements Pega Express.  It provides the principles to ensure the Pega solution delivery is efficient and effective.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59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Pega Express is the prescriptive methodology for Pega solution delivery. DCO supplements Pega Express.  It provides the principles to ensure the Pega solution delivery is efficient and effective.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9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Pega Express is the prescriptive methodology for Pega solution delivery. DCO supplements Pega Express.  It provides the principles to ensure the Pega solution delivery is efficient and effective.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74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Pega Express is the prescriptive methodology for Pega solution delivery. DCO supplements Pega Express.  It provides the principles to ensure the Pega solution delivery is efficient and effective.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2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13</a:t>
            </a:fld>
            <a:endParaRPr lang="en-US" dirty="0"/>
          </a:p>
        </p:txBody>
      </p:sp>
    </p:spTree>
    <p:extLst>
      <p:ext uri="{BB962C8B-B14F-4D97-AF65-F5344CB8AC3E}">
        <p14:creationId xmlns:p14="http://schemas.microsoft.com/office/powerpoint/2010/main" val="11095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14</a:t>
            </a:fld>
            <a:endParaRPr lang="en-US" dirty="0"/>
          </a:p>
        </p:txBody>
      </p:sp>
    </p:spTree>
    <p:extLst>
      <p:ext uri="{BB962C8B-B14F-4D97-AF65-F5344CB8AC3E}">
        <p14:creationId xmlns:p14="http://schemas.microsoft.com/office/powerpoint/2010/main" val="3903006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dirty="0"/>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2018</a:t>
            </a:r>
            <a:r>
              <a:rPr lang="en-US" sz="600" dirty="0">
                <a:solidFill>
                  <a:srgbClr val="8F92AA"/>
                </a:solidFill>
              </a:rPr>
              <a:t> Pegasystems Inc</a:t>
            </a:r>
            <a:r>
              <a:rPr lang="en-US" sz="600" baseline="0" dirty="0">
                <a:solidFill>
                  <a:srgbClr val="8F92AA"/>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0F196CB-A409-0048-A362-306107136313}"/>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CEEDD1D-DEE0-8F45-96F3-41FA24F9FFF7}"/>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0"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1"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Slide - Cloud">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dirty="0"/>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2017 Pegasystems,</a:t>
            </a:r>
            <a:r>
              <a:rPr lang="en-US" sz="600" baseline="0" dirty="0">
                <a:solidFill>
                  <a:srgbClr val="8F92AA"/>
                </a:solidFill>
              </a:rPr>
              <a:t> Inc. </a:t>
            </a:r>
          </a:p>
        </p:txBody>
      </p:sp>
    </p:spTree>
    <p:extLst>
      <p:ext uri="{BB962C8B-B14F-4D97-AF65-F5344CB8AC3E}">
        <p14:creationId xmlns:p14="http://schemas.microsoft.com/office/powerpoint/2010/main" val="37571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Half Photo Yellow">
    <p:bg>
      <p:bgPr>
        <a:solidFill>
          <a:srgbClr val="F9CB5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dirty="0"/>
              <a:t>Drag picture to placeholder or click icon to add</a:t>
            </a:r>
          </a:p>
        </p:txBody>
      </p:sp>
      <p:sp>
        <p:nvSpPr>
          <p:cNvPr id="2" name="Title 1"/>
          <p:cNvSpPr>
            <a:spLocks noGrp="1"/>
          </p:cNvSpPr>
          <p:nvPr>
            <p:ph type="title" hasCustomPrompt="1"/>
          </p:nvPr>
        </p:nvSpPr>
        <p:spPr>
          <a:xfrm>
            <a:off x="365126" y="182880"/>
            <a:ext cx="4024313" cy="640080"/>
          </a:xfrm>
        </p:spPr>
        <p:txBody>
          <a:bodyPr/>
          <a:lstStyle>
            <a:lvl1pPr>
              <a:defRPr>
                <a:solidFill>
                  <a:schemeClr val="tx1"/>
                </a:solidFill>
              </a:defRPr>
            </a:lvl1pPr>
          </a:lstStyle>
          <a:p>
            <a:r>
              <a:rPr lang="en-US" dirty="0"/>
              <a:t>Slide title</a:t>
            </a:r>
          </a:p>
        </p:txBody>
      </p:sp>
      <p:sp>
        <p:nvSpPr>
          <p:cNvPr id="7" name="Content Placeholder 6"/>
          <p:cNvSpPr>
            <a:spLocks noGrp="1"/>
          </p:cNvSpPr>
          <p:nvPr>
            <p:ph sz="quarter" idx="13"/>
          </p:nvPr>
        </p:nvSpPr>
        <p:spPr>
          <a:xfrm>
            <a:off x="365124" y="1098551"/>
            <a:ext cx="4024314" cy="3563938"/>
          </a:xfrm>
        </p:spPr>
        <p:txBody>
          <a:bodyPr rIns="91440"/>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endParaRPr lang="en-US" dirty="0"/>
          </a:p>
        </p:txBody>
      </p:sp>
      <p:sp>
        <p:nvSpPr>
          <p:cNvPr id="15" name="Footer Placeholder 14"/>
          <p:cNvSpPr>
            <a:spLocks noGrp="1"/>
          </p:cNvSpPr>
          <p:nvPr>
            <p:ph type="ftr" sz="quarter" idx="16"/>
          </p:nvPr>
        </p:nvSpPr>
        <p:spPr/>
        <p:txBody>
          <a:bodyPr/>
          <a:lstStyle/>
          <a:p>
            <a:endParaRPr lang="en-US" dirty="0"/>
          </a:p>
        </p:txBody>
      </p:sp>
      <p:grpSp>
        <p:nvGrpSpPr>
          <p:cNvPr id="20" name="Group 19"/>
          <p:cNvGrpSpPr>
            <a:grpSpLocks noChangeAspect="1"/>
          </p:cNvGrpSpPr>
          <p:nvPr userDrawn="1"/>
        </p:nvGrpSpPr>
        <p:grpSpPr bwMode="invGray">
          <a:xfrm>
            <a:off x="114300" y="4880398"/>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1800" dirty="0"/>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grpSp>
      </p:grpSp>
      <p:sp>
        <p:nvSpPr>
          <p:cNvPr id="17" name="TextBox 16"/>
          <p:cNvSpPr txBox="1"/>
          <p:nvPr userDrawn="1"/>
        </p:nvSpPr>
        <p:spPr>
          <a:xfrm>
            <a:off x="8778874" y="4915646"/>
            <a:ext cx="216024" cy="216024"/>
          </a:xfrm>
          <a:prstGeom prst="rect">
            <a:avLst/>
          </a:prstGeom>
          <a:noFill/>
        </p:spPr>
        <p:txBody>
          <a:bodyPr wrap="none" lIns="0" tIns="0" rIns="0" bIns="0" rtlCol="0">
            <a:noAutofit/>
          </a:bodyPr>
          <a:lstStyle/>
          <a:p>
            <a:pPr marL="0" indent="0">
              <a:lnSpc>
                <a:spcPct val="100000"/>
              </a:lnSpc>
              <a:spcBef>
                <a:spcPts val="900"/>
              </a:spcBef>
              <a:buClr>
                <a:srgbClr val="00A6A7"/>
              </a:buClr>
              <a:buFont typeface="Calibri" pitchFamily="34" charset="0"/>
              <a:buNone/>
            </a:pPr>
            <a:fld id="{90443C0C-3842-40B7-82E8-6A34CD3E41BA}" type="slidenum">
              <a:rPr lang="en-US" sz="900" smtClean="0">
                <a:solidFill>
                  <a:schemeClr val="bg1"/>
                </a:solidFill>
              </a:rPr>
              <a:pPr marL="0" indent="0">
                <a:lnSpc>
                  <a:spcPct val="100000"/>
                </a:lnSpc>
                <a:spcBef>
                  <a:spcPts val="900"/>
                </a:spcBef>
                <a:buClr>
                  <a:srgbClr val="00A6A7"/>
                </a:buClr>
                <a:buFont typeface="Calibri" pitchFamily="34" charset="0"/>
                <a:buNone/>
              </a:pPr>
              <a:t>‹#›</a:t>
            </a:fld>
            <a:endParaRPr lang="en-US" sz="900" dirty="0">
              <a:solidFill>
                <a:schemeClr val="bg1"/>
              </a:solidFill>
            </a:endParaRPr>
          </a:p>
        </p:txBody>
      </p:sp>
    </p:spTree>
    <p:extLst>
      <p:ext uri="{BB962C8B-B14F-4D97-AF65-F5344CB8AC3E}">
        <p14:creationId xmlns:p14="http://schemas.microsoft.com/office/powerpoint/2010/main" val="17538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Full Photo and Text - Blu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AF658835-55B5-4D51-8C2E-AC78F1310ED1}"/>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1F2555">
              <a:alpha val="85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solidFill>
                <a:schemeClr val="lt1"/>
              </a:solidFill>
            </a:endParaRPr>
          </a:p>
        </p:txBody>
      </p:sp>
      <p:pic>
        <p:nvPicPr>
          <p:cNvPr id="14" name="Pega Logo" descr="Pega">
            <a:extLst>
              <a:ext uri="{FF2B5EF4-FFF2-40B4-BE49-F238E27FC236}">
                <a16:creationId xmlns:a16="http://schemas.microsoft.com/office/drawing/2014/main" id="{2192693F-DB1C-CF42-9D3A-94CC30A713A7}"/>
              </a:ext>
            </a:extLst>
          </p:cNvPr>
          <p:cNvPicPr>
            <a:picLocks noChangeAspect="1"/>
          </p:cNvPicPr>
          <p:nvPr userDrawn="1"/>
        </p:nvPicPr>
        <p:blipFill>
          <a:blip r:embed="rId3"/>
          <a:stretch>
            <a:fillRect/>
          </a:stretch>
        </p:blipFill>
        <p:spPr bwMode="invGray">
          <a:xfrm>
            <a:off x="297813" y="4884196"/>
            <a:ext cx="685800" cy="198568"/>
          </a:xfrm>
          <a:prstGeom prst="rect">
            <a:avLst/>
          </a:prstGeom>
        </p:spPr>
      </p:pic>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6228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Full Photo and Text - Orange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161D4986-09E4-2F4A-8E89-AEB05FD9E52B}"/>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EC5A28">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9A2E280E-AC81-3C45-B4B7-B16FBA63B79F}"/>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A74F24A6-399B-9F4C-8120-C68D329A9930}"/>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949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ull Photo and Text - Teal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343ADD5E-B179-C64E-9732-09328F0A0CC5}"/>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00A6A7">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solidFill>
                  <a:schemeClr val="bg1"/>
                </a:solidFill>
              </a:defRPr>
            </a:lvl1pPr>
            <a:lvl2pPr marL="0" indent="0">
              <a:spcBef>
                <a:spcPts val="900"/>
              </a:spcBef>
              <a:buSzPct val="120000"/>
              <a:buFontTx/>
              <a:buNone/>
              <a:defRPr sz="1800" b="1">
                <a:solidFill>
                  <a:schemeClr val="bg1"/>
                </a:solidFill>
              </a:defRPr>
            </a:lvl2pPr>
            <a:lvl3pPr marL="182880" indent="-182880">
              <a:spcBef>
                <a:spcPts val="900"/>
              </a:spcBef>
              <a:buSzPct val="120000"/>
              <a:buFont typeface="Calibri" panose="020F0502020204030204"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494AAD74-26CC-A54B-80F8-9830EDAADC6E}"/>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1EA6BA04-860B-AA46-B19D-62043D047798}"/>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3389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Full Photo and Text - Yellow Circ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ircle">
            <a:extLst>
              <a:ext uri="{FF2B5EF4-FFF2-40B4-BE49-F238E27FC236}">
                <a16:creationId xmlns:a16="http://schemas.microsoft.com/office/drawing/2014/main" id="{CE0B637D-E765-884A-A342-C906CB90A12C}"/>
              </a:ext>
              <a:ext uri="{C183D7F6-B498-43B3-948B-1728B52AA6E4}">
                <adec:decorative xmlns:adec="http://schemas.microsoft.com/office/drawing/2017/decorative" val="1"/>
              </a:ext>
            </a:extLst>
          </p:cNvPr>
          <p:cNvSpPr>
            <a:spLocks noChangeAspect="1"/>
          </p:cNvSpPr>
          <p:nvPr userDrawn="1"/>
        </p:nvSpPr>
        <p:spPr bwMode="hidden">
          <a:xfrm>
            <a:off x="-1" y="0"/>
            <a:ext cx="4754880" cy="5143500"/>
          </a:xfrm>
          <a:custGeom>
            <a:avLst/>
            <a:gdLst>
              <a:gd name="T0" fmla="*/ 0 w 4992"/>
              <a:gd name="T1" fmla="*/ 5399 h 5399"/>
              <a:gd name="T2" fmla="*/ 0 w 4992"/>
              <a:gd name="T3" fmla="*/ 5399 h 5399"/>
              <a:gd name="T4" fmla="*/ 3653 w 4992"/>
              <a:gd name="T5" fmla="*/ 5399 h 5399"/>
              <a:gd name="T6" fmla="*/ 4992 w 4992"/>
              <a:gd name="T7" fmla="*/ 2699 h 5399"/>
              <a:gd name="T8" fmla="*/ 3653 w 4992"/>
              <a:gd name="T9" fmla="*/ 0 h 5399"/>
              <a:gd name="T10" fmla="*/ 0 w 4992"/>
              <a:gd name="T11" fmla="*/ 0 h 5399"/>
              <a:gd name="T12" fmla="*/ 0 w 4992"/>
              <a:gd name="T13" fmla="*/ 5399 h 5399"/>
            </a:gdLst>
            <a:ahLst/>
            <a:cxnLst>
              <a:cxn ang="0">
                <a:pos x="T0" y="T1"/>
              </a:cxn>
              <a:cxn ang="0">
                <a:pos x="T2" y="T3"/>
              </a:cxn>
              <a:cxn ang="0">
                <a:pos x="T4" y="T5"/>
              </a:cxn>
              <a:cxn ang="0">
                <a:pos x="T6" y="T7"/>
              </a:cxn>
              <a:cxn ang="0">
                <a:pos x="T8" y="T9"/>
              </a:cxn>
              <a:cxn ang="0">
                <a:pos x="T10" y="T11"/>
              </a:cxn>
              <a:cxn ang="0">
                <a:pos x="T12" y="T13"/>
              </a:cxn>
            </a:cxnLst>
            <a:rect l="0" t="0" r="r" b="b"/>
            <a:pathLst>
              <a:path w="4992" h="5399">
                <a:moveTo>
                  <a:pt x="0" y="5399"/>
                </a:moveTo>
                <a:lnTo>
                  <a:pt x="0" y="5399"/>
                </a:lnTo>
                <a:lnTo>
                  <a:pt x="3653" y="5399"/>
                </a:lnTo>
                <a:cubicBezTo>
                  <a:pt x="4466" y="4779"/>
                  <a:pt x="4992" y="3800"/>
                  <a:pt x="4992" y="2699"/>
                </a:cubicBezTo>
                <a:cubicBezTo>
                  <a:pt x="4992" y="1597"/>
                  <a:pt x="4466" y="618"/>
                  <a:pt x="3653" y="0"/>
                </a:cubicBezTo>
                <a:lnTo>
                  <a:pt x="0" y="0"/>
                </a:lnTo>
                <a:lnTo>
                  <a:pt x="0" y="5399"/>
                </a:lnTo>
                <a:close/>
              </a:path>
            </a:pathLst>
          </a:custGeom>
          <a:solidFill>
            <a:srgbClr val="F9CB55">
              <a:alpha val="80000"/>
            </a:srgbClr>
          </a:solidFill>
          <a:ln>
            <a:noFill/>
          </a:ln>
        </p:spPr>
        <p:style>
          <a:lnRef idx="0">
            <a:schemeClr val="dk1"/>
          </a:lnRef>
          <a:fillRef idx="1">
            <a:schemeClr val="dk1"/>
          </a:fillRef>
          <a:effectRef idx="0">
            <a:schemeClr val="dk1"/>
          </a:effectRef>
          <a:fontRef idx="minor">
            <a:schemeClr val="lt1"/>
          </a:fontRef>
        </p:style>
        <p:txBody>
          <a:bodyPr rtlCol="0" anchor="ctr"/>
          <a:lstStyle/>
          <a:p>
            <a:pPr lvl="0" algn="ctr"/>
            <a:endParaRPr lang="en-US" sz="1200"/>
          </a:p>
        </p:txBody>
      </p:sp>
      <p:grpSp>
        <p:nvGrpSpPr>
          <p:cNvPr id="8" name="Pega Logo" descr="Pega">
            <a:extLst>
              <a:ext uri="{FF2B5EF4-FFF2-40B4-BE49-F238E27FC236}">
                <a16:creationId xmlns:a16="http://schemas.microsoft.com/office/drawing/2014/main" id="{6D35F5E1-99C1-354F-98C1-82704DC74F9E}"/>
              </a:ext>
            </a:extLst>
          </p:cNvPr>
          <p:cNvGrpSpPr/>
          <p:nvPr userDrawn="1"/>
        </p:nvGrpSpPr>
        <p:grpSpPr>
          <a:xfrm>
            <a:off x="297813" y="4880397"/>
            <a:ext cx="685800" cy="202367"/>
            <a:chOff x="297813" y="4880397"/>
            <a:chExt cx="685800" cy="202367"/>
          </a:xfrm>
        </p:grpSpPr>
        <p:sp>
          <p:nvSpPr>
            <p:cNvPr id="9" name="AutoShape 3">
              <a:extLst>
                <a:ext uri="{FF2B5EF4-FFF2-40B4-BE49-F238E27FC236}">
                  <a16:creationId xmlns:a16="http://schemas.microsoft.com/office/drawing/2014/main" id="{50694836-CBA7-AD42-9410-B1D1D2DAC083}"/>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35D1B23F-2E8A-1E4F-9B35-858B68A9412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E15F4A4-2E77-C14F-92D6-41CC1598FEB3}"/>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A7B0732-706C-ED47-944A-C6AED1E3C93D}"/>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365125" y="1051560"/>
            <a:ext cx="3797442" cy="3044952"/>
          </a:xfrm>
        </p:spPr>
        <p:txBody>
          <a:bodyPr anchor="ctr" anchorCtr="0"/>
          <a:lstStyle>
            <a:lvl1pPr marL="0" indent="0">
              <a:lnSpc>
                <a:spcPct val="90000"/>
              </a:lnSpc>
              <a:spcBef>
                <a:spcPts val="0"/>
              </a:spcBef>
              <a:buFontTx/>
              <a:buNone/>
              <a:defRPr sz="3600" b="0"/>
            </a:lvl1pPr>
            <a:lvl2pPr marL="0" indent="0">
              <a:spcBef>
                <a:spcPts val="900"/>
              </a:spcBef>
              <a:buSzPct val="120000"/>
              <a:buFontTx/>
              <a:buNone/>
              <a:defRPr sz="1800" b="1"/>
            </a:lvl2pPr>
            <a:lvl3pPr marL="182880" indent="-182880">
              <a:spcBef>
                <a:spcPts val="900"/>
              </a:spcBef>
              <a:buSzPct val="120000"/>
              <a:buFont typeface="Calibri" panose="020F0502020204030204" pitchFamily="34" charset="0"/>
              <a:buChar char="•"/>
              <a:defRPr/>
            </a:lvl3pPr>
            <a:lvl4pPr marL="365760">
              <a:defRPr/>
            </a:lvl4pPr>
            <a:lvl5pPr marL="548640">
              <a:defRPr/>
            </a:lvl5pPr>
            <a:lvl6pPr marL="731520">
              <a:defRPr/>
            </a:lvl6pPr>
            <a:lvl7pPr marL="914400">
              <a:defRPr/>
            </a:lvl7pPr>
            <a:lvl8pPr marL="1097280">
              <a:defRPr/>
            </a:lvl8pPr>
            <a:lvl9pPr marL="1280160">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7B871D10-466E-0246-ACF6-CBF9E6BF8023}"/>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2CD20C78-9CE3-FC43-9114-03715104441F}"/>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36461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65125" y="365760"/>
            <a:ext cx="4024313" cy="685800"/>
          </a:xfrm>
        </p:spPr>
        <p:txBody>
          <a:body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365125" y="1371600"/>
            <a:ext cx="4024313" cy="329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5638800" y="593822"/>
            <a:ext cx="3505201" cy="3839968"/>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2D0CE"/>
          </a:solidFill>
        </p:spPr>
        <p:txBody>
          <a:bodyPr wrap="square" anchor="ctr" anchorCtr="0">
            <a:noAutofit/>
          </a:bodyPr>
          <a:lstStyle>
            <a:lvl1pPr marL="0" indent="0" algn="ctr">
              <a:spcBef>
                <a:spcPts val="0"/>
              </a:spcBef>
              <a:buNone/>
              <a:defRPr sz="800"/>
            </a:lvl1pPr>
          </a:lstStyle>
          <a:p>
            <a:r>
              <a:rPr lang="en-US"/>
              <a:t>Click icon to add picture</a:t>
            </a:r>
          </a:p>
        </p:txBody>
      </p:sp>
      <p:sp>
        <p:nvSpPr>
          <p:cNvPr id="5" name="Footer Placeholder 4">
            <a:extLst>
              <a:ext uri="{FF2B5EF4-FFF2-40B4-BE49-F238E27FC236}">
                <a16:creationId xmlns:a16="http://schemas.microsoft.com/office/drawing/2014/main" id="{C503F764-7068-C14F-B504-D24B0EC4283B}"/>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14592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35E3AB5-C893-E14C-8B40-E7EAC948DD1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0E83597-20A3-A045-8D5C-68EDB4BF4ADC}"/>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96359A4-9422-594C-B231-B402B3C87161}"/>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343035F-9BB5-384A-BEFE-AED8EBA8737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CEAE4DFC-314E-8140-839C-266DE49BB9D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3654C62F-921E-B54C-935F-3ECA7148A8A0}"/>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BBE0A310-1A8F-EA45-A269-E605E12112F6}"/>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7"/>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4" y="4853288"/>
            <a:ext cx="7360287" cy="182580"/>
          </a:xfrm>
          <a:prstGeom prst="rect">
            <a:avLst/>
          </a:prstGeom>
        </p:spPr>
        <p:txBody>
          <a:bodyPr vert="horz" lIns="0" tIns="0" rIns="0" bIns="0" rtlCol="0" anchor="b" anchorCtr="0"/>
          <a:lstStyle>
            <a:lvl1pPr algn="r">
              <a:defRPr sz="600">
                <a:solidFill>
                  <a:schemeClr val="bg1"/>
                </a:solidFill>
              </a:defRPr>
            </a:lvl1pPr>
          </a:lstStyle>
          <a:p>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75" r:id="rId1"/>
    <p:sldLayoutId id="2147483650" r:id="rId2"/>
    <p:sldLayoutId id="2147483668" r:id="rId3"/>
    <p:sldLayoutId id="2147483652" r:id="rId4"/>
    <p:sldLayoutId id="2147483656" r:id="rId5"/>
    <p:sldLayoutId id="2147483670" r:id="rId6"/>
    <p:sldLayoutId id="2147483671" r:id="rId7"/>
    <p:sldLayoutId id="2147483669" r:id="rId8"/>
    <p:sldLayoutId id="2147483678" r:id="rId9"/>
    <p:sldLayoutId id="2147483679" r:id="rId10"/>
    <p:sldLayoutId id="2147483680" r:id="rId11"/>
    <p:sldLayoutId id="2147483662" r:id="rId12"/>
    <p:sldLayoutId id="2147483663" r:id="rId13"/>
    <p:sldLayoutId id="2147483664" r:id="rId14"/>
    <p:sldLayoutId id="2147483665" r:id="rId15"/>
    <p:sldLayoutId id="2147483654" r:id="rId16"/>
    <p:sldLayoutId id="2147483655" r:id="rId17"/>
    <p:sldLayoutId id="2147483657" r:id="rId18"/>
    <p:sldLayoutId id="2147483749" r:id="rId19"/>
    <p:sldLayoutId id="2147483755" r:id="rId20"/>
    <p:sldLayoutId id="2147483756" r:id="rId21"/>
    <p:sldLayoutId id="2147483757" r:id="rId22"/>
    <p:sldLayoutId id="2147483758" r:id="rId23"/>
    <p:sldLayoutId id="2147483759" r:id="rId24"/>
    <p:sldLayoutId id="214748376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
          <p15:clr>
            <a:srgbClr val="F26B43"/>
          </p15:clr>
        </p15:guide>
        <p15:guide id="2" pos="230">
          <p15:clr>
            <a:srgbClr val="F26B43"/>
          </p15:clr>
        </p15:guide>
        <p15:guide id="3" orient="horz" pos="548">
          <p15:clr>
            <a:srgbClr val="F26B43"/>
          </p15:clr>
        </p15:guide>
        <p15:guide id="4" orient="horz" pos="692">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080114"/>
            <a:ext cx="6873875" cy="2558436"/>
          </a:xfrm>
        </p:spPr>
        <p:txBody>
          <a:bodyPr anchor="ctr">
            <a:normAutofit/>
          </a:bodyPr>
          <a:lstStyle/>
          <a:p>
            <a:r>
              <a:rPr lang="en-US" sz="3600" b="0" dirty="0"/>
              <a:t>Directly Capture Objectives</a:t>
            </a:r>
            <a:br>
              <a:rPr lang="en-US" sz="3600" b="0" dirty="0"/>
            </a:br>
            <a:r>
              <a:rPr lang="en-US" sz="2000" b="0" dirty="0"/>
              <a:t>Definition, Principles, and Execution</a:t>
            </a:r>
            <a:br>
              <a:rPr lang="en-US" sz="3600" b="0" dirty="0"/>
            </a:br>
            <a:br>
              <a:rPr lang="en-US" sz="3600" b="0" dirty="0"/>
            </a:br>
            <a:r>
              <a:rPr lang="en-US" sz="1600" b="0" dirty="0"/>
              <a:t>Month Year | Name – Title</a:t>
            </a:r>
          </a:p>
        </p:txBody>
      </p:sp>
      <p:pic>
        <p:nvPicPr>
          <p:cNvPr id="1026" name="Picture 2" descr="Image result for methodology"/>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7391" r="173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1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EFAB76-2506-4CDC-830E-FF1FEC126B12}"/>
              </a:ext>
            </a:extLst>
          </p:cNvPr>
          <p:cNvSpPr/>
          <p:nvPr/>
        </p:nvSpPr>
        <p:spPr>
          <a:xfrm>
            <a:off x="1263891" y="875326"/>
            <a:ext cx="1397784" cy="400110"/>
          </a:xfrm>
          <a:prstGeom prst="rect">
            <a:avLst/>
          </a:prstGeom>
        </p:spPr>
        <p:txBody>
          <a:bodyPr wrap="square" anchor="ctr">
            <a:spAutoFit/>
          </a:bodyPr>
          <a:lstStyle/>
          <a:p>
            <a:pPr algn="ctr" defTabSz="914378"/>
            <a:r>
              <a:rPr lang="en-US" sz="2000" b="1" dirty="0">
                <a:solidFill>
                  <a:prstClr val="white"/>
                </a:solidFill>
                <a:latin typeface="Open Sans"/>
              </a:rPr>
              <a:t>Initiate</a:t>
            </a:r>
            <a:endParaRPr lang="en-US" sz="1000" dirty="0">
              <a:solidFill>
                <a:srgbClr val="1F2555"/>
              </a:solidFill>
              <a:latin typeface="Open Sans"/>
            </a:endParaRPr>
          </a:p>
        </p:txBody>
      </p:sp>
      <p:sp>
        <p:nvSpPr>
          <p:cNvPr id="23" name="Rectangle 22">
            <a:extLst>
              <a:ext uri="{FF2B5EF4-FFF2-40B4-BE49-F238E27FC236}">
                <a16:creationId xmlns:a16="http://schemas.microsoft.com/office/drawing/2014/main" id="{A0A5990E-D68E-4954-9C13-2FB91A90C18E}"/>
              </a:ext>
            </a:extLst>
          </p:cNvPr>
          <p:cNvSpPr/>
          <p:nvPr/>
        </p:nvSpPr>
        <p:spPr>
          <a:xfrm>
            <a:off x="242551" y="1615954"/>
            <a:ext cx="5167649" cy="2062103"/>
          </a:xfrm>
          <a:prstGeom prst="rect">
            <a:avLst/>
          </a:prstGeom>
        </p:spPr>
        <p:txBody>
          <a:bodyPr wrap="square" anchor="ctr">
            <a:spAutoFit/>
          </a:bodyPr>
          <a:lstStyle/>
          <a:p>
            <a:pPr defTabSz="914378"/>
            <a:r>
              <a:rPr lang="en-GB" sz="1600" b="1" dirty="0"/>
              <a:t>At the end of the project</a:t>
            </a:r>
            <a:r>
              <a:rPr lang="en-GB" sz="1600" dirty="0"/>
              <a:t> during the </a:t>
            </a:r>
            <a:r>
              <a:rPr lang="en-GB" sz="1600" b="1" dirty="0"/>
              <a:t>Adopt</a:t>
            </a:r>
            <a:r>
              <a:rPr lang="en-GB" sz="1600" dirty="0"/>
              <a:t> phase, DCO is used to continue gathering feedback.  </a:t>
            </a:r>
          </a:p>
          <a:p>
            <a:pPr defTabSz="914378"/>
            <a:endParaRPr lang="en-GB" sz="1600" dirty="0"/>
          </a:p>
          <a:p>
            <a:pPr defTabSz="914378"/>
            <a:r>
              <a:rPr lang="en-GB" sz="1600" dirty="0"/>
              <a:t>Once the application has gone live, there are opportunities to run formal user reviews to gain insights on the user experience.  The findings from these sessions can be used to extend the product backlog with additional stories.</a:t>
            </a:r>
            <a:endParaRPr lang="en-US" sz="1600" dirty="0">
              <a:solidFill>
                <a:srgbClr val="1F2555"/>
              </a:solidFill>
              <a:latin typeface="Open Sans"/>
            </a:endParaRPr>
          </a:p>
        </p:txBody>
      </p:sp>
      <p:sp>
        <p:nvSpPr>
          <p:cNvPr id="8" name="Rectangle 7">
            <a:extLst>
              <a:ext uri="{FF2B5EF4-FFF2-40B4-BE49-F238E27FC236}">
                <a16:creationId xmlns:a16="http://schemas.microsoft.com/office/drawing/2014/main" id="{CE877353-A658-4322-A5F1-A528CA0F0D5E}"/>
              </a:ext>
            </a:extLst>
          </p:cNvPr>
          <p:cNvSpPr/>
          <p:nvPr/>
        </p:nvSpPr>
        <p:spPr>
          <a:xfrm>
            <a:off x="5145" y="399507"/>
            <a:ext cx="1254619" cy="369332"/>
          </a:xfrm>
          <a:prstGeom prst="rect">
            <a:avLst/>
          </a:prstGeom>
        </p:spPr>
        <p:txBody>
          <a:bodyPr wrap="square" anchor="ctr">
            <a:spAutoFit/>
          </a:bodyPr>
          <a:lstStyle/>
          <a:p>
            <a:pPr algn="ctr" defTabSz="914378"/>
            <a:r>
              <a:rPr lang="en-US" b="1" dirty="0">
                <a:solidFill>
                  <a:prstClr val="white"/>
                </a:solidFill>
                <a:latin typeface="Open Sans"/>
              </a:rPr>
              <a:t>Initiate</a:t>
            </a:r>
          </a:p>
        </p:txBody>
      </p:sp>
      <p:pic>
        <p:nvPicPr>
          <p:cNvPr id="29" name="Picture 28" descr="A close up of a sign&#10;&#10;Description automatically generated">
            <a:extLst>
              <a:ext uri="{FF2B5EF4-FFF2-40B4-BE49-F238E27FC236}">
                <a16:creationId xmlns:a16="http://schemas.microsoft.com/office/drawing/2014/main" id="{6A69444E-04D0-B94A-8447-B69F3A210505}"/>
              </a:ext>
            </a:extLst>
          </p:cNvPr>
          <p:cNvPicPr>
            <a:picLocks noChangeAspect="1"/>
          </p:cNvPicPr>
          <p:nvPr/>
        </p:nvPicPr>
        <p:blipFill>
          <a:blip r:embed="rId3"/>
          <a:stretch>
            <a:fillRect/>
          </a:stretch>
        </p:blipFill>
        <p:spPr>
          <a:xfrm>
            <a:off x="5318760" y="1102889"/>
            <a:ext cx="3825240" cy="3373861"/>
          </a:xfrm>
          <a:prstGeom prst="rect">
            <a:avLst/>
          </a:prstGeom>
        </p:spPr>
      </p:pic>
      <p:sp>
        <p:nvSpPr>
          <p:cNvPr id="25" name="Slide Number Placeholder 3">
            <a:extLst>
              <a:ext uri="{FF2B5EF4-FFF2-40B4-BE49-F238E27FC236}">
                <a16:creationId xmlns:a16="http://schemas.microsoft.com/office/drawing/2014/main" id="{7C8456CC-1DA3-4073-A2A1-4EF6170248C6}"/>
              </a:ext>
            </a:extLst>
          </p:cNvPr>
          <p:cNvSpPr>
            <a:spLocks noGrp="1"/>
          </p:cNvSpPr>
          <p:nvPr>
            <p:ph type="sldNum" sz="quarter" idx="12"/>
          </p:nvPr>
        </p:nvSpPr>
        <p:spPr>
          <a:xfrm>
            <a:off x="8458200" y="4853288"/>
            <a:ext cx="320040" cy="182580"/>
          </a:xfrm>
        </p:spPr>
        <p:txBody>
          <a:bodyPr/>
          <a:lstStyle/>
          <a:p>
            <a:pPr defTabSz="914378"/>
            <a:fld id="{94C005EB-05AB-4350-8862-D44178390B49}" type="slidenum">
              <a:rPr lang="en-US">
                <a:solidFill>
                  <a:srgbClr val="FFFFFF"/>
                </a:solidFill>
                <a:latin typeface="Open Sans"/>
              </a:rPr>
              <a:pPr defTabSz="914378"/>
              <a:t>10</a:t>
            </a:fld>
            <a:endParaRPr lang="en-US" dirty="0">
              <a:solidFill>
                <a:srgbClr val="FFFFFF"/>
              </a:solidFill>
              <a:latin typeface="Open Sans"/>
            </a:endParaRPr>
          </a:p>
        </p:txBody>
      </p:sp>
      <p:sp>
        <p:nvSpPr>
          <p:cNvPr id="28" name="Rectangle 27">
            <a:extLst>
              <a:ext uri="{FF2B5EF4-FFF2-40B4-BE49-F238E27FC236}">
                <a16:creationId xmlns:a16="http://schemas.microsoft.com/office/drawing/2014/main" id="{958E3518-B189-49E3-AA03-45C66ED52013}"/>
              </a:ext>
            </a:extLst>
          </p:cNvPr>
          <p:cNvSpPr/>
          <p:nvPr/>
        </p:nvSpPr>
        <p:spPr>
          <a:xfrm>
            <a:off x="-5145" y="249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During Adopt</a:t>
            </a:r>
            <a:endParaRPr lang="en-US" sz="2400" dirty="0">
              <a:solidFill>
                <a:schemeClr val="tx2"/>
              </a:solidFill>
              <a:latin typeface="Open Sans"/>
            </a:endParaRPr>
          </a:p>
        </p:txBody>
      </p:sp>
    </p:spTree>
    <p:extLst>
      <p:ext uri="{BB962C8B-B14F-4D97-AF65-F5344CB8AC3E}">
        <p14:creationId xmlns:p14="http://schemas.microsoft.com/office/powerpoint/2010/main" val="18436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11</a:t>
            </a:fld>
            <a:endParaRPr lang="en-US" dirty="0">
              <a:solidFill>
                <a:srgbClr val="FFFFFF"/>
              </a:solidFill>
              <a:latin typeface="Open Sans"/>
            </a:endParaRPr>
          </a:p>
        </p:txBody>
      </p:sp>
      <p:sp>
        <p:nvSpPr>
          <p:cNvPr id="17" name="Hexagon 16">
            <a:extLst>
              <a:ext uri="{FF2B5EF4-FFF2-40B4-BE49-F238E27FC236}">
                <a16:creationId xmlns:a16="http://schemas.microsoft.com/office/drawing/2014/main" id="{A6B3BA32-1D44-494F-96BE-EC37D57A8662}"/>
              </a:ext>
            </a:extLst>
          </p:cNvPr>
          <p:cNvSpPr/>
          <p:nvPr/>
        </p:nvSpPr>
        <p:spPr>
          <a:xfrm>
            <a:off x="500743" y="1961995"/>
            <a:ext cx="1489223" cy="1283813"/>
          </a:xfrm>
          <a:prstGeom prst="hexagon">
            <a:avLst/>
          </a:prstGeom>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Business Outcomes</a:t>
            </a:r>
          </a:p>
        </p:txBody>
      </p:sp>
      <p:sp>
        <p:nvSpPr>
          <p:cNvPr id="18" name="Hexagon 17">
            <a:extLst>
              <a:ext uri="{FF2B5EF4-FFF2-40B4-BE49-F238E27FC236}">
                <a16:creationId xmlns:a16="http://schemas.microsoft.com/office/drawing/2014/main" id="{8D3B4423-5F0A-2744-B94D-C98BDCC3D7B7}"/>
              </a:ext>
            </a:extLst>
          </p:cNvPr>
          <p:cNvSpPr/>
          <p:nvPr/>
        </p:nvSpPr>
        <p:spPr>
          <a:xfrm>
            <a:off x="1784359" y="1247129"/>
            <a:ext cx="1489223" cy="1283813"/>
          </a:xfrm>
          <a:prstGeom prst="hexagon">
            <a:avLst/>
          </a:prstGeom>
          <a:solidFill>
            <a:srgbClr val="00A6A7"/>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Case Types</a:t>
            </a:r>
          </a:p>
        </p:txBody>
      </p:sp>
      <p:sp>
        <p:nvSpPr>
          <p:cNvPr id="19" name="Hexagon 18">
            <a:extLst>
              <a:ext uri="{FF2B5EF4-FFF2-40B4-BE49-F238E27FC236}">
                <a16:creationId xmlns:a16="http://schemas.microsoft.com/office/drawing/2014/main" id="{741CA6E2-0B99-AE4C-A2E4-DED91B68B214}"/>
              </a:ext>
            </a:extLst>
          </p:cNvPr>
          <p:cNvSpPr/>
          <p:nvPr/>
        </p:nvSpPr>
        <p:spPr>
          <a:xfrm>
            <a:off x="4351591" y="1287938"/>
            <a:ext cx="1489223" cy="1283813"/>
          </a:xfrm>
          <a:prstGeom prst="hexagon">
            <a:avLst/>
          </a:prstGeom>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User Interface Designs</a:t>
            </a:r>
          </a:p>
        </p:txBody>
      </p:sp>
      <p:sp>
        <p:nvSpPr>
          <p:cNvPr id="20" name="Hexagon 19">
            <a:extLst>
              <a:ext uri="{FF2B5EF4-FFF2-40B4-BE49-F238E27FC236}">
                <a16:creationId xmlns:a16="http://schemas.microsoft.com/office/drawing/2014/main" id="{616C6675-B154-7643-94FC-E6F9968BC35F}"/>
              </a:ext>
            </a:extLst>
          </p:cNvPr>
          <p:cNvSpPr/>
          <p:nvPr/>
        </p:nvSpPr>
        <p:spPr>
          <a:xfrm>
            <a:off x="1784359" y="2676861"/>
            <a:ext cx="1489223" cy="1283813"/>
          </a:xfrm>
          <a:prstGeom prst="hexagon">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Stages &amp; Steps</a:t>
            </a:r>
          </a:p>
          <a:p>
            <a:pPr algn="ctr" defTabSz="914378"/>
            <a:r>
              <a:rPr lang="en-US" sz="1200" b="1" dirty="0">
                <a:solidFill>
                  <a:srgbClr val="FFFFFF"/>
                </a:solidFill>
                <a:latin typeface="Open Sans"/>
              </a:rPr>
              <a:t>(Workflow)</a:t>
            </a:r>
          </a:p>
        </p:txBody>
      </p:sp>
      <p:sp>
        <p:nvSpPr>
          <p:cNvPr id="21" name="Hexagon 20">
            <a:extLst>
              <a:ext uri="{FF2B5EF4-FFF2-40B4-BE49-F238E27FC236}">
                <a16:creationId xmlns:a16="http://schemas.microsoft.com/office/drawing/2014/main" id="{92C51FE2-77CA-7748-BA99-1A5DA1F80E3E}"/>
              </a:ext>
            </a:extLst>
          </p:cNvPr>
          <p:cNvSpPr/>
          <p:nvPr/>
        </p:nvSpPr>
        <p:spPr>
          <a:xfrm>
            <a:off x="3067975" y="1961995"/>
            <a:ext cx="1489223" cy="1283813"/>
          </a:xfrm>
          <a:prstGeom prst="hexagon">
            <a:avLst/>
          </a:prstGeom>
          <a:solidFill>
            <a:schemeClr val="accent4"/>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1F2555"/>
                </a:solidFill>
                <a:latin typeface="Open Sans"/>
              </a:rPr>
              <a:t>Personas</a:t>
            </a:r>
          </a:p>
        </p:txBody>
      </p:sp>
      <p:sp>
        <p:nvSpPr>
          <p:cNvPr id="22" name="Hexagon 21">
            <a:extLst>
              <a:ext uri="{FF2B5EF4-FFF2-40B4-BE49-F238E27FC236}">
                <a16:creationId xmlns:a16="http://schemas.microsoft.com/office/drawing/2014/main" id="{412E30AB-AA2A-5045-9A69-76EEA9EC72DB}"/>
              </a:ext>
            </a:extLst>
          </p:cNvPr>
          <p:cNvSpPr/>
          <p:nvPr/>
        </p:nvSpPr>
        <p:spPr>
          <a:xfrm>
            <a:off x="3091543" y="3350916"/>
            <a:ext cx="1489223" cy="1283813"/>
          </a:xfrm>
          <a:prstGeom prst="hexagon">
            <a:avLst/>
          </a:prstGeom>
          <a:solidFill>
            <a:srgbClr val="6C6864"/>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Channels</a:t>
            </a:r>
          </a:p>
        </p:txBody>
      </p:sp>
      <p:sp>
        <p:nvSpPr>
          <p:cNvPr id="23" name="Hexagon 22">
            <a:extLst>
              <a:ext uri="{FF2B5EF4-FFF2-40B4-BE49-F238E27FC236}">
                <a16:creationId xmlns:a16="http://schemas.microsoft.com/office/drawing/2014/main" id="{6B851223-3DB0-544A-A3CE-8C7B156A0E88}"/>
              </a:ext>
            </a:extLst>
          </p:cNvPr>
          <p:cNvSpPr/>
          <p:nvPr/>
        </p:nvSpPr>
        <p:spPr>
          <a:xfrm>
            <a:off x="4375159" y="2676859"/>
            <a:ext cx="1489223" cy="1283813"/>
          </a:xfrm>
          <a:prstGeom prst="hexagon">
            <a:avLst/>
          </a:prstGeom>
          <a:solidFill>
            <a:schemeClr val="tx2"/>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Data / Integrations</a:t>
            </a:r>
          </a:p>
        </p:txBody>
      </p:sp>
      <p:sp>
        <p:nvSpPr>
          <p:cNvPr id="24" name="Hexagon 23">
            <a:extLst>
              <a:ext uri="{FF2B5EF4-FFF2-40B4-BE49-F238E27FC236}">
                <a16:creationId xmlns:a16="http://schemas.microsoft.com/office/drawing/2014/main" id="{1DCC5347-F6B0-1442-BAFF-AEB0077F22AD}"/>
              </a:ext>
            </a:extLst>
          </p:cNvPr>
          <p:cNvSpPr/>
          <p:nvPr/>
        </p:nvSpPr>
        <p:spPr>
          <a:xfrm>
            <a:off x="5635207" y="1929844"/>
            <a:ext cx="1489223" cy="1283813"/>
          </a:xfrm>
          <a:prstGeom prst="hexagon">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Epics</a:t>
            </a:r>
          </a:p>
        </p:txBody>
      </p:sp>
      <p:sp>
        <p:nvSpPr>
          <p:cNvPr id="29" name="Hexagon 28">
            <a:extLst>
              <a:ext uri="{FF2B5EF4-FFF2-40B4-BE49-F238E27FC236}">
                <a16:creationId xmlns:a16="http://schemas.microsoft.com/office/drawing/2014/main" id="{8CD1A179-D709-BE43-BF92-F75AAC2D9D3B}"/>
              </a:ext>
            </a:extLst>
          </p:cNvPr>
          <p:cNvSpPr/>
          <p:nvPr/>
        </p:nvSpPr>
        <p:spPr>
          <a:xfrm>
            <a:off x="6873483" y="2639341"/>
            <a:ext cx="1489223" cy="1283813"/>
          </a:xfrm>
          <a:prstGeom prst="hexagon">
            <a:avLst/>
          </a:prstGeom>
          <a:solidFill>
            <a:schemeClr val="accent4"/>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1F2555"/>
                </a:solidFill>
                <a:latin typeface="Open Sans"/>
              </a:rPr>
              <a:t>User Stories</a:t>
            </a:r>
          </a:p>
        </p:txBody>
      </p:sp>
      <p:sp>
        <p:nvSpPr>
          <p:cNvPr id="30" name="Hexagon 29">
            <a:extLst>
              <a:ext uri="{FF2B5EF4-FFF2-40B4-BE49-F238E27FC236}">
                <a16:creationId xmlns:a16="http://schemas.microsoft.com/office/drawing/2014/main" id="{434FF2E1-E044-CE43-A0A3-19C63FD28BF8}"/>
              </a:ext>
            </a:extLst>
          </p:cNvPr>
          <p:cNvSpPr/>
          <p:nvPr/>
        </p:nvSpPr>
        <p:spPr>
          <a:xfrm>
            <a:off x="5635207" y="3350597"/>
            <a:ext cx="1489223" cy="1283813"/>
          </a:xfrm>
          <a:prstGeom prst="hexagon">
            <a:avLst/>
          </a:prstGeom>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Feedback</a:t>
            </a:r>
          </a:p>
        </p:txBody>
      </p:sp>
      <p:sp>
        <p:nvSpPr>
          <p:cNvPr id="31" name="Hexagon 30">
            <a:extLst>
              <a:ext uri="{FF2B5EF4-FFF2-40B4-BE49-F238E27FC236}">
                <a16:creationId xmlns:a16="http://schemas.microsoft.com/office/drawing/2014/main" id="{057B5B2A-E662-0A45-AE5A-71CE0D3A3CF8}"/>
              </a:ext>
            </a:extLst>
          </p:cNvPr>
          <p:cNvSpPr/>
          <p:nvPr/>
        </p:nvSpPr>
        <p:spPr>
          <a:xfrm>
            <a:off x="6860119" y="1218588"/>
            <a:ext cx="1489223" cy="1283813"/>
          </a:xfrm>
          <a:prstGeom prst="hexagon">
            <a:avLst/>
          </a:prstGeom>
          <a:solidFill>
            <a:schemeClr val="bg2">
              <a:lumMod val="50000"/>
            </a:schemeClr>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r>
              <a:rPr lang="en-US" sz="1200" b="1" dirty="0">
                <a:solidFill>
                  <a:srgbClr val="FFFFFF"/>
                </a:solidFill>
                <a:latin typeface="Open Sans"/>
              </a:rPr>
              <a:t>Backlog</a:t>
            </a:r>
          </a:p>
        </p:txBody>
      </p:sp>
      <p:sp>
        <p:nvSpPr>
          <p:cNvPr id="32" name="Hexagon 31">
            <a:extLst>
              <a:ext uri="{FF2B5EF4-FFF2-40B4-BE49-F238E27FC236}">
                <a16:creationId xmlns:a16="http://schemas.microsoft.com/office/drawing/2014/main" id="{EEF7156E-FB25-1848-B00F-B9523440F5FD}"/>
              </a:ext>
            </a:extLst>
          </p:cNvPr>
          <p:cNvSpPr/>
          <p:nvPr/>
        </p:nvSpPr>
        <p:spPr>
          <a:xfrm>
            <a:off x="488061" y="3361483"/>
            <a:ext cx="1489223" cy="1283813"/>
          </a:xfrm>
          <a:prstGeom prst="hexagon">
            <a:avLst/>
          </a:prstGeom>
          <a:solidFill>
            <a:schemeClr val="bg1">
              <a:lumMod val="85000"/>
            </a:schemeClr>
          </a:solidFill>
          <a:ln>
            <a:noFill/>
          </a:ln>
        </p:spPr>
        <p:style>
          <a:lnRef idx="0">
            <a:schemeClr val="dk1"/>
          </a:lnRef>
          <a:fillRef idx="1">
            <a:schemeClr val="dk1"/>
          </a:fillRef>
          <a:effectRef idx="0">
            <a:schemeClr val="dk1"/>
          </a:effectRef>
          <a:fontRef idx="minor">
            <a:schemeClr val="lt1"/>
          </a:fontRef>
        </p:style>
        <p:txBody>
          <a:bodyPr lIns="0" rIns="0" rtlCol="0" anchor="ctr"/>
          <a:lstStyle/>
          <a:p>
            <a:pPr algn="ctr" defTabSz="914378"/>
            <a:endParaRPr lang="en-US" sz="1200" b="1"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puts all required artifacts </a:t>
            </a:r>
            <a:r>
              <a:rPr lang="en-US" sz="2400" dirty="0">
                <a:solidFill>
                  <a:schemeClr val="accent4"/>
                </a:solidFill>
              </a:rPr>
              <a:t>directly in the Pega </a:t>
            </a:r>
            <a:r>
              <a:rPr lang="en-US" sz="2400" dirty="0"/>
              <a:t>platform</a:t>
            </a:r>
          </a:p>
        </p:txBody>
      </p:sp>
    </p:spTree>
    <p:extLst>
      <p:ext uri="{BB962C8B-B14F-4D97-AF65-F5344CB8AC3E}">
        <p14:creationId xmlns:p14="http://schemas.microsoft.com/office/powerpoint/2010/main" val="384412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9376-0A66-504C-9CB4-4E3C65CBF01C}"/>
              </a:ext>
            </a:extLst>
          </p:cNvPr>
          <p:cNvSpPr>
            <a:spLocks noGrp="1"/>
          </p:cNvSpPr>
          <p:nvPr>
            <p:ph type="body" sz="quarter" idx="12"/>
          </p:nvPr>
        </p:nvSpPr>
        <p:spPr/>
        <p:txBody>
          <a:bodyPr/>
          <a:lstStyle/>
          <a:p>
            <a:r>
              <a:rPr lang="en-US" dirty="0"/>
              <a:t>DCO &amp; Pega Platform</a:t>
            </a:r>
          </a:p>
        </p:txBody>
      </p:sp>
      <p:sp>
        <p:nvSpPr>
          <p:cNvPr id="3" name="Slide Number Placeholder 2">
            <a:extLst>
              <a:ext uri="{FF2B5EF4-FFF2-40B4-BE49-F238E27FC236}">
                <a16:creationId xmlns:a16="http://schemas.microsoft.com/office/drawing/2014/main" id="{7CEB75B0-6D84-D747-8574-F05DE35018CE}"/>
              </a:ext>
            </a:extLst>
          </p:cNvPr>
          <p:cNvSpPr>
            <a:spLocks noGrp="1"/>
          </p:cNvSpPr>
          <p:nvPr>
            <p:ph type="sldNum" sz="quarter" idx="14"/>
          </p:nvPr>
        </p:nvSpPr>
        <p:spPr/>
        <p:txBody>
          <a:bodyPr/>
          <a:lstStyle/>
          <a:p>
            <a:fld id="{94C005EB-05AB-4350-8862-D44178390B49}" type="slidenum">
              <a:rPr lang="en-US" smtClean="0"/>
              <a:pPr/>
              <a:t>12</a:t>
            </a:fld>
            <a:endParaRPr lang="en-US" dirty="0"/>
          </a:p>
        </p:txBody>
      </p:sp>
      <p:sp>
        <p:nvSpPr>
          <p:cNvPr id="5" name="Instructions">
            <a:extLst>
              <a:ext uri="{FF2B5EF4-FFF2-40B4-BE49-F238E27FC236}">
                <a16:creationId xmlns:a16="http://schemas.microsoft.com/office/drawing/2014/main" id="{51365E15-69A5-2F4A-A0B2-FE8C9722FFC1}"/>
              </a:ext>
            </a:extLst>
          </p:cNvPr>
          <p:cNvSpPr/>
          <p:nvPr/>
        </p:nvSpPr>
        <p:spPr>
          <a:xfrm>
            <a:off x="6126163" y="3976688"/>
            <a:ext cx="2652712" cy="6858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spcAft>
                <a:spcPts val="300"/>
              </a:spcAft>
            </a:pPr>
            <a:r>
              <a:rPr lang="en-US" sz="600" b="1" dirty="0"/>
              <a:t>READ &amp; DELETE BEFORE USING</a:t>
            </a:r>
          </a:p>
          <a:p>
            <a:pPr algn="ctr">
              <a:spcAft>
                <a:spcPts val="300"/>
              </a:spcAft>
            </a:pPr>
            <a:r>
              <a:rPr lang="en-US" sz="600" dirty="0"/>
              <a:t>To change the background photo on this slide, </a:t>
            </a:r>
            <a:br>
              <a:rPr lang="en-US" sz="600" dirty="0"/>
            </a:br>
            <a:r>
              <a:rPr lang="en-US" sz="600" dirty="0"/>
              <a:t>Right Click &gt; Format Background &gt; Fill &gt; Picture or Texture Fill </a:t>
            </a:r>
            <a:br>
              <a:rPr lang="en-US" sz="600" dirty="0"/>
            </a:br>
            <a:r>
              <a:rPr lang="en-US" sz="600" dirty="0"/>
              <a:t>and select a new photo. If selected photo is not 16:9 proportion, </a:t>
            </a:r>
            <a:br>
              <a:rPr lang="en-US" sz="600" dirty="0"/>
            </a:br>
            <a:r>
              <a:rPr lang="en-US" sz="600" dirty="0"/>
              <a:t>it will be proportionally scaled to fit.</a:t>
            </a:r>
          </a:p>
        </p:txBody>
      </p:sp>
    </p:spTree>
    <p:extLst>
      <p:ext uri="{BB962C8B-B14F-4D97-AF65-F5344CB8AC3E}">
        <p14:creationId xmlns:p14="http://schemas.microsoft.com/office/powerpoint/2010/main" val="389637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13</a:t>
            </a:fld>
            <a:endParaRPr lang="en-US"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and App Studio</a:t>
            </a:r>
          </a:p>
        </p:txBody>
      </p:sp>
      <p:pic>
        <p:nvPicPr>
          <p:cNvPr id="2" name="Picture 1">
            <a:extLst>
              <a:ext uri="{FF2B5EF4-FFF2-40B4-BE49-F238E27FC236}">
                <a16:creationId xmlns:a16="http://schemas.microsoft.com/office/drawing/2014/main" id="{F08B3B9B-2ED6-46DC-88EB-55D73093ECB5}"/>
              </a:ext>
            </a:extLst>
          </p:cNvPr>
          <p:cNvPicPr>
            <a:picLocks noChangeAspect="1"/>
          </p:cNvPicPr>
          <p:nvPr/>
        </p:nvPicPr>
        <p:blipFill rotWithShape="1">
          <a:blip r:embed="rId3"/>
          <a:srcRect l="6554" r="6901"/>
          <a:stretch/>
        </p:blipFill>
        <p:spPr>
          <a:xfrm>
            <a:off x="8766" y="742949"/>
            <a:ext cx="5096634" cy="4063762"/>
          </a:xfrm>
          <a:prstGeom prst="rect">
            <a:avLst/>
          </a:prstGeom>
        </p:spPr>
      </p:pic>
      <p:sp>
        <p:nvSpPr>
          <p:cNvPr id="3" name="Rectangle 2">
            <a:extLst>
              <a:ext uri="{FF2B5EF4-FFF2-40B4-BE49-F238E27FC236}">
                <a16:creationId xmlns:a16="http://schemas.microsoft.com/office/drawing/2014/main" id="{7B900771-F1E2-4995-B6B8-1B27D034097B}"/>
              </a:ext>
            </a:extLst>
          </p:cNvPr>
          <p:cNvSpPr/>
          <p:nvPr/>
        </p:nvSpPr>
        <p:spPr>
          <a:xfrm>
            <a:off x="5105400" y="1018311"/>
            <a:ext cx="4029834" cy="3785652"/>
          </a:xfrm>
          <a:prstGeom prst="rect">
            <a:avLst/>
          </a:prstGeom>
          <a:solidFill>
            <a:schemeClr val="bg1"/>
          </a:solidFill>
        </p:spPr>
        <p:txBody>
          <a:bodyPr wrap="square" lIns="360000">
            <a:spAutoFit/>
          </a:bodyPr>
          <a:lstStyle/>
          <a:p>
            <a:pPr defTabSz="914378"/>
            <a:endParaRPr lang="en-GB" sz="1600" dirty="0"/>
          </a:p>
          <a:p>
            <a:pPr defTabSz="914378"/>
            <a:r>
              <a:rPr lang="en-GB" sz="1600" dirty="0"/>
              <a:t>The Pega platform has a vast array of studios and visualization tools that can help get the most out of the DCO session and enables you to directly capture requirements. </a:t>
            </a:r>
          </a:p>
          <a:p>
            <a:pPr defTabSz="914378"/>
            <a:endParaRPr lang="en-GB" sz="1600" dirty="0"/>
          </a:p>
          <a:p>
            <a:pPr defTabSz="914378"/>
            <a:endParaRPr lang="en-GB" sz="1600" dirty="0"/>
          </a:p>
          <a:p>
            <a:pPr defTabSz="914378"/>
            <a:r>
              <a:rPr lang="en-GB" sz="1600" dirty="0"/>
              <a:t>This helps speed up delivery, generating a shared repository of what should be developed, and removing the need to spend hours documenting after a session</a:t>
            </a:r>
          </a:p>
          <a:p>
            <a:pPr defTabSz="914378"/>
            <a:endParaRPr lang="en-GB" sz="1600" dirty="0"/>
          </a:p>
          <a:p>
            <a:pPr defTabSz="914378"/>
            <a:endParaRPr lang="en-GB" sz="1600" dirty="0"/>
          </a:p>
        </p:txBody>
      </p:sp>
    </p:spTree>
    <p:extLst>
      <p:ext uri="{BB962C8B-B14F-4D97-AF65-F5344CB8AC3E}">
        <p14:creationId xmlns:p14="http://schemas.microsoft.com/office/powerpoint/2010/main" val="127668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14</a:t>
            </a:fld>
            <a:endParaRPr lang="en-US"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and App Studio</a:t>
            </a:r>
          </a:p>
        </p:txBody>
      </p:sp>
      <p:graphicFrame>
        <p:nvGraphicFramePr>
          <p:cNvPr id="6" name="Diagram 5">
            <a:extLst>
              <a:ext uri="{FF2B5EF4-FFF2-40B4-BE49-F238E27FC236}">
                <a16:creationId xmlns:a16="http://schemas.microsoft.com/office/drawing/2014/main" id="{4E38AA49-43AA-49CC-A58B-D03482BBB54B}"/>
              </a:ext>
            </a:extLst>
          </p:cNvPr>
          <p:cNvGraphicFramePr/>
          <p:nvPr>
            <p:extLst>
              <p:ext uri="{D42A27DB-BD31-4B8C-83A1-F6EECF244321}">
                <p14:modId xmlns:p14="http://schemas.microsoft.com/office/powerpoint/2010/main" val="728680840"/>
              </p:ext>
            </p:extLst>
          </p:nvPr>
        </p:nvGraphicFramePr>
        <p:xfrm>
          <a:off x="609600" y="819150"/>
          <a:ext cx="8001000" cy="3861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16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9376-0A66-504C-9CB4-4E3C65CBF01C}"/>
              </a:ext>
            </a:extLst>
          </p:cNvPr>
          <p:cNvSpPr>
            <a:spLocks noGrp="1"/>
          </p:cNvSpPr>
          <p:nvPr>
            <p:ph type="body" sz="quarter" idx="12"/>
          </p:nvPr>
        </p:nvSpPr>
        <p:spPr/>
        <p:txBody>
          <a:bodyPr/>
          <a:lstStyle/>
          <a:p>
            <a:r>
              <a:rPr lang="en-US" dirty="0"/>
              <a:t>DCO – who is involved</a:t>
            </a:r>
          </a:p>
        </p:txBody>
      </p:sp>
      <p:sp>
        <p:nvSpPr>
          <p:cNvPr id="3" name="Slide Number Placeholder 2">
            <a:extLst>
              <a:ext uri="{FF2B5EF4-FFF2-40B4-BE49-F238E27FC236}">
                <a16:creationId xmlns:a16="http://schemas.microsoft.com/office/drawing/2014/main" id="{7CEB75B0-6D84-D747-8574-F05DE35018CE}"/>
              </a:ext>
            </a:extLst>
          </p:cNvPr>
          <p:cNvSpPr>
            <a:spLocks noGrp="1"/>
          </p:cNvSpPr>
          <p:nvPr>
            <p:ph type="sldNum" sz="quarter" idx="14"/>
          </p:nvPr>
        </p:nvSpPr>
        <p:spPr/>
        <p:txBody>
          <a:bodyPr/>
          <a:lstStyle/>
          <a:p>
            <a:fld id="{94C005EB-05AB-4350-8862-D44178390B49}" type="slidenum">
              <a:rPr lang="en-US" smtClean="0"/>
              <a:pPr/>
              <a:t>15</a:t>
            </a:fld>
            <a:endParaRPr lang="en-US" dirty="0"/>
          </a:p>
        </p:txBody>
      </p:sp>
      <p:sp>
        <p:nvSpPr>
          <p:cNvPr id="4" name="Instructions">
            <a:extLst>
              <a:ext uri="{FF2B5EF4-FFF2-40B4-BE49-F238E27FC236}">
                <a16:creationId xmlns:a16="http://schemas.microsoft.com/office/drawing/2014/main" id="{534A616C-AD67-3C43-BB70-49C2F17F887C}"/>
              </a:ext>
            </a:extLst>
          </p:cNvPr>
          <p:cNvSpPr/>
          <p:nvPr/>
        </p:nvSpPr>
        <p:spPr>
          <a:xfrm>
            <a:off x="6126163" y="3976688"/>
            <a:ext cx="2652712" cy="6858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spcAft>
                <a:spcPts val="300"/>
              </a:spcAft>
            </a:pPr>
            <a:r>
              <a:rPr lang="en-US" sz="600" b="1" dirty="0"/>
              <a:t>READ &amp; DELETE BEFORE USING</a:t>
            </a:r>
          </a:p>
          <a:p>
            <a:pPr algn="ctr">
              <a:spcAft>
                <a:spcPts val="300"/>
              </a:spcAft>
            </a:pPr>
            <a:r>
              <a:rPr lang="en-US" sz="600" dirty="0"/>
              <a:t>To change the background photo on this slide, </a:t>
            </a:r>
            <a:br>
              <a:rPr lang="en-US" sz="600" dirty="0"/>
            </a:br>
            <a:r>
              <a:rPr lang="en-US" sz="600" dirty="0"/>
              <a:t>Right Click &gt; Format Background &gt; Fill &gt; Picture or Texture Fill </a:t>
            </a:r>
            <a:br>
              <a:rPr lang="en-US" sz="600" dirty="0"/>
            </a:br>
            <a:r>
              <a:rPr lang="en-US" sz="600" dirty="0"/>
              <a:t>and select a new photo. If selected photo is not 16:9 proportion, </a:t>
            </a:r>
            <a:br>
              <a:rPr lang="en-US" sz="600" dirty="0"/>
            </a:br>
            <a:r>
              <a:rPr lang="en-US" sz="600" dirty="0"/>
              <a:t>it will be proportionally scaled to fit.</a:t>
            </a:r>
          </a:p>
        </p:txBody>
      </p:sp>
    </p:spTree>
    <p:extLst>
      <p:ext uri="{BB962C8B-B14F-4D97-AF65-F5344CB8AC3E}">
        <p14:creationId xmlns:p14="http://schemas.microsoft.com/office/powerpoint/2010/main" val="8140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326BD7-71A2-48C1-9E47-BDB088C00BF1}"/>
              </a:ext>
            </a:extLst>
          </p:cNvPr>
          <p:cNvSpPr/>
          <p:nvPr/>
        </p:nvSpPr>
        <p:spPr>
          <a:xfrm>
            <a:off x="5334001" y="1495011"/>
            <a:ext cx="3818766" cy="3323987"/>
          </a:xfrm>
          <a:prstGeom prst="rect">
            <a:avLst/>
          </a:prstGeom>
          <a:solidFill>
            <a:schemeClr val="bg1"/>
          </a:solidFill>
        </p:spPr>
        <p:txBody>
          <a:bodyPr wrap="square" lIns="324000">
            <a:spAutoFit/>
          </a:bodyPr>
          <a:lstStyle/>
          <a:p>
            <a:pPr defTabSz="914378"/>
            <a:endParaRPr lang="en-GB" sz="1600" dirty="0"/>
          </a:p>
          <a:p>
            <a:pPr defTabSz="914378"/>
            <a:r>
              <a:rPr lang="en-GB" sz="1600" dirty="0"/>
              <a:t>The </a:t>
            </a:r>
            <a:r>
              <a:rPr lang="en-GB" sz="1600" b="1" i="1" dirty="0"/>
              <a:t>core team </a:t>
            </a:r>
            <a:r>
              <a:rPr lang="en-GB" sz="1600" dirty="0"/>
              <a:t>should be small with representation from the business including . </a:t>
            </a:r>
          </a:p>
          <a:p>
            <a:pPr defTabSz="914378"/>
            <a:endParaRPr lang="en-GB" sz="1600" b="1" dirty="0"/>
          </a:p>
          <a:p>
            <a:pPr defTabSz="914378"/>
            <a:r>
              <a:rPr lang="en-GB" sz="1600" dirty="0"/>
              <a:t>DCO stakeholders are not limited to the core team. </a:t>
            </a:r>
          </a:p>
          <a:p>
            <a:pPr defTabSz="914378"/>
            <a:endParaRPr lang="en-GB" sz="1600" dirty="0"/>
          </a:p>
          <a:p>
            <a:pPr defTabSz="914378"/>
            <a:r>
              <a:rPr lang="en-GB" sz="1600" dirty="0"/>
              <a:t>An </a:t>
            </a:r>
            <a:r>
              <a:rPr lang="en-GB" sz="1600" b="1" i="1" dirty="0"/>
              <a:t>extended group </a:t>
            </a:r>
            <a:r>
              <a:rPr lang="en-GB" sz="1600" dirty="0"/>
              <a:t>of stakeholders from the business and technical teams are often required to support application design</a:t>
            </a:r>
          </a:p>
          <a:p>
            <a:pPr defTabSz="914378"/>
            <a:endParaRPr lang="en-GB" dirty="0"/>
          </a:p>
        </p:txBody>
      </p:sp>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16</a:t>
            </a:fld>
            <a:endParaRPr lang="en-US"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 Who is involved</a:t>
            </a:r>
          </a:p>
        </p:txBody>
      </p:sp>
      <p:pic>
        <p:nvPicPr>
          <p:cNvPr id="6" name="Picture 5">
            <a:extLst>
              <a:ext uri="{FF2B5EF4-FFF2-40B4-BE49-F238E27FC236}">
                <a16:creationId xmlns:a16="http://schemas.microsoft.com/office/drawing/2014/main" id="{D4972175-EE9C-42AE-B0B4-539A555F128F}"/>
              </a:ext>
            </a:extLst>
          </p:cNvPr>
          <p:cNvPicPr>
            <a:picLocks noChangeAspect="1"/>
          </p:cNvPicPr>
          <p:nvPr/>
        </p:nvPicPr>
        <p:blipFill>
          <a:blip r:embed="rId3"/>
          <a:stretch>
            <a:fillRect/>
          </a:stretch>
        </p:blipFill>
        <p:spPr>
          <a:xfrm>
            <a:off x="1" y="626139"/>
            <a:ext cx="5459076" cy="4184542"/>
          </a:xfrm>
          <a:prstGeom prst="rect">
            <a:avLst/>
          </a:prstGeom>
        </p:spPr>
      </p:pic>
      <p:sp>
        <p:nvSpPr>
          <p:cNvPr id="7" name="Rectangle 6">
            <a:extLst>
              <a:ext uri="{FF2B5EF4-FFF2-40B4-BE49-F238E27FC236}">
                <a16:creationId xmlns:a16="http://schemas.microsoft.com/office/drawing/2014/main" id="{7BB0D940-D6DE-4C07-AFD0-96BB83A3AB8B}"/>
              </a:ext>
            </a:extLst>
          </p:cNvPr>
          <p:cNvSpPr/>
          <p:nvPr/>
        </p:nvSpPr>
        <p:spPr>
          <a:xfrm>
            <a:off x="5334000" y="742950"/>
            <a:ext cx="3822079" cy="1138773"/>
          </a:xfrm>
          <a:prstGeom prst="rect">
            <a:avLst/>
          </a:prstGeom>
        </p:spPr>
        <p:txBody>
          <a:bodyPr wrap="square" lIns="288000">
            <a:spAutoFit/>
          </a:bodyPr>
          <a:lstStyle/>
          <a:p>
            <a:pPr defTabSz="914378"/>
            <a:r>
              <a:rPr lang="en-GB" sz="1600" dirty="0"/>
              <a:t>The stakeholders involved in DCO cover several disciplines from both the business and technology.</a:t>
            </a:r>
            <a:r>
              <a:rPr lang="en-GB" dirty="0"/>
              <a:t>  </a:t>
            </a:r>
          </a:p>
          <a:p>
            <a:pPr defTabSz="914378"/>
            <a:endParaRPr lang="en-GB" dirty="0"/>
          </a:p>
        </p:txBody>
      </p:sp>
    </p:spTree>
    <p:extLst>
      <p:ext uri="{BB962C8B-B14F-4D97-AF65-F5344CB8AC3E}">
        <p14:creationId xmlns:p14="http://schemas.microsoft.com/office/powerpoint/2010/main" val="4161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17</a:t>
            </a:fld>
            <a:endParaRPr lang="en-US"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Core Team</a:t>
            </a:r>
          </a:p>
        </p:txBody>
      </p:sp>
      <p:graphicFrame>
        <p:nvGraphicFramePr>
          <p:cNvPr id="6" name="Diagram 5">
            <a:extLst>
              <a:ext uri="{FF2B5EF4-FFF2-40B4-BE49-F238E27FC236}">
                <a16:creationId xmlns:a16="http://schemas.microsoft.com/office/drawing/2014/main" id="{4E38AA49-43AA-49CC-A58B-D03482BBB54B}"/>
              </a:ext>
            </a:extLst>
          </p:cNvPr>
          <p:cNvGraphicFramePr/>
          <p:nvPr>
            <p:extLst>
              <p:ext uri="{D42A27DB-BD31-4B8C-83A1-F6EECF244321}">
                <p14:modId xmlns:p14="http://schemas.microsoft.com/office/powerpoint/2010/main" val="600299876"/>
              </p:ext>
            </p:extLst>
          </p:nvPr>
        </p:nvGraphicFramePr>
        <p:xfrm>
          <a:off x="609600" y="819150"/>
          <a:ext cx="8001000" cy="386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85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A27CB-D0DF-5141-B12C-F1AFA554F831}"/>
              </a:ext>
            </a:extLst>
          </p:cNvPr>
          <p:cNvSpPr>
            <a:spLocks noGrp="1"/>
          </p:cNvSpPr>
          <p:nvPr>
            <p:ph type="sldNum" sz="quarter" idx="12"/>
          </p:nvPr>
        </p:nvSpPr>
        <p:spPr/>
        <p:txBody>
          <a:bodyPr/>
          <a:lstStyle/>
          <a:p>
            <a:pPr defTabSz="914378"/>
            <a:fld id="{94C005EB-05AB-4350-8862-D44178390B49}" type="slidenum">
              <a:rPr lang="en-US">
                <a:solidFill>
                  <a:srgbClr val="FFFFFF"/>
                </a:solidFill>
                <a:latin typeface="Open Sans"/>
              </a:rPr>
              <a:pPr defTabSz="914378"/>
              <a:t>18</a:t>
            </a:fld>
            <a:endParaRPr lang="en-US" dirty="0">
              <a:solidFill>
                <a:srgbClr val="FFFFFF"/>
              </a:solidFill>
              <a:latin typeface="Open Sans"/>
            </a:endParaRPr>
          </a:p>
        </p:txBody>
      </p:sp>
      <p:sp>
        <p:nvSpPr>
          <p:cNvPr id="25" name="Rectangle 24">
            <a:extLst>
              <a:ext uri="{FF2B5EF4-FFF2-40B4-BE49-F238E27FC236}">
                <a16:creationId xmlns:a16="http://schemas.microsoft.com/office/drawing/2014/main" id="{42CB08E5-DCDB-47FC-84B5-5DCF12F37D8C}"/>
              </a:ext>
            </a:extLst>
          </p:cNvPr>
          <p:cNvSpPr/>
          <p:nvPr/>
        </p:nvSpPr>
        <p:spPr>
          <a:xfrm>
            <a:off x="8766" y="-1252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Extend Team</a:t>
            </a:r>
          </a:p>
        </p:txBody>
      </p:sp>
      <p:sp>
        <p:nvSpPr>
          <p:cNvPr id="5" name="TextBox 4">
            <a:extLst>
              <a:ext uri="{FF2B5EF4-FFF2-40B4-BE49-F238E27FC236}">
                <a16:creationId xmlns:a16="http://schemas.microsoft.com/office/drawing/2014/main" id="{794A8F99-BCD5-48EE-B679-AFF6883DFA45}"/>
              </a:ext>
            </a:extLst>
          </p:cNvPr>
          <p:cNvSpPr txBox="1"/>
          <p:nvPr/>
        </p:nvSpPr>
        <p:spPr>
          <a:xfrm>
            <a:off x="3810000" y="1009650"/>
            <a:ext cx="5112000" cy="3527138"/>
          </a:xfrm>
          <a:prstGeom prst="rect">
            <a:avLst/>
          </a:prstGeom>
          <a:noFill/>
        </p:spPr>
        <p:txBody>
          <a:bodyPr wrap="square" lIns="180000" tIns="0" rIns="0" bIns="0" rtlCol="0">
            <a:normAutofit/>
          </a:bodyPr>
          <a:lstStyle/>
          <a:p>
            <a:pPr>
              <a:lnSpc>
                <a:spcPct val="100000"/>
              </a:lnSpc>
              <a:spcBef>
                <a:spcPts val="900"/>
              </a:spcBef>
              <a:buClr>
                <a:srgbClr val="00A6A7"/>
              </a:buClr>
            </a:pPr>
            <a:r>
              <a:rPr lang="en-GB" sz="1700" dirty="0"/>
              <a:t>The </a:t>
            </a:r>
            <a:r>
              <a:rPr lang="en-GB" sz="1700" b="1" i="1" dirty="0"/>
              <a:t>extended team specialists, </a:t>
            </a:r>
            <a:r>
              <a:rPr lang="en-GB" sz="1700" dirty="0"/>
              <a:t>needed for the application to successfully integrate into the organization's existing technical and business architecture will be called upon by the core team as and when required .</a:t>
            </a:r>
          </a:p>
          <a:p>
            <a:pPr>
              <a:lnSpc>
                <a:spcPct val="100000"/>
              </a:lnSpc>
              <a:spcBef>
                <a:spcPts val="900"/>
              </a:spcBef>
              <a:buClr>
                <a:srgbClr val="00A6A7"/>
              </a:buClr>
            </a:pPr>
            <a:endParaRPr lang="en-GB" sz="1700" dirty="0"/>
          </a:p>
          <a:p>
            <a:pPr>
              <a:lnSpc>
                <a:spcPct val="100000"/>
              </a:lnSpc>
              <a:spcBef>
                <a:spcPts val="900"/>
              </a:spcBef>
              <a:buClr>
                <a:srgbClr val="00A6A7"/>
              </a:buClr>
            </a:pPr>
            <a:r>
              <a:rPr lang="en-GB" sz="1700" dirty="0"/>
              <a:t>The </a:t>
            </a:r>
            <a:r>
              <a:rPr lang="en-GB" sz="1700" b="1" i="1" dirty="0"/>
              <a:t>scrum master </a:t>
            </a:r>
            <a:r>
              <a:rPr lang="en-GB" sz="1700" dirty="0"/>
              <a:t>and the </a:t>
            </a:r>
            <a:r>
              <a:rPr lang="en-GB" sz="1700" b="1" i="1" dirty="0"/>
              <a:t>project delivery managers</a:t>
            </a:r>
            <a:r>
              <a:rPr lang="en-GB" sz="1700" dirty="0"/>
              <a:t> will help to ensure the smooth running of the scrum team and the project as a whole.  They provide an escalation path to resolve issues, coordination between external stakeholders and the core team</a:t>
            </a:r>
            <a:r>
              <a:rPr lang="en-GB" dirty="0"/>
              <a:t>.</a:t>
            </a:r>
            <a:endParaRPr lang="en-GB" sz="1200" dirty="0"/>
          </a:p>
        </p:txBody>
      </p:sp>
      <p:graphicFrame>
        <p:nvGraphicFramePr>
          <p:cNvPr id="7" name="Diagram 6">
            <a:extLst>
              <a:ext uri="{FF2B5EF4-FFF2-40B4-BE49-F238E27FC236}">
                <a16:creationId xmlns:a16="http://schemas.microsoft.com/office/drawing/2014/main" id="{799E28B4-DECC-4EA2-A956-08F42C45C46A}"/>
              </a:ext>
            </a:extLst>
          </p:cNvPr>
          <p:cNvGraphicFramePr/>
          <p:nvPr>
            <p:extLst>
              <p:ext uri="{D42A27DB-BD31-4B8C-83A1-F6EECF244321}">
                <p14:modId xmlns:p14="http://schemas.microsoft.com/office/powerpoint/2010/main" val="696980261"/>
              </p:ext>
            </p:extLst>
          </p:nvPr>
        </p:nvGraphicFramePr>
        <p:xfrm>
          <a:off x="-838200" y="606712"/>
          <a:ext cx="4829092" cy="4174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0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9376-0A66-504C-9CB4-4E3C65CBF01C}"/>
              </a:ext>
            </a:extLst>
          </p:cNvPr>
          <p:cNvSpPr>
            <a:spLocks noGrp="1"/>
          </p:cNvSpPr>
          <p:nvPr>
            <p:ph type="body" sz="quarter" idx="12"/>
          </p:nvPr>
        </p:nvSpPr>
        <p:spPr/>
        <p:txBody>
          <a:bodyPr/>
          <a:lstStyle/>
          <a:p>
            <a:r>
              <a:rPr lang="en-US" dirty="0"/>
              <a:t>DCO in Action</a:t>
            </a:r>
          </a:p>
        </p:txBody>
      </p:sp>
      <p:sp>
        <p:nvSpPr>
          <p:cNvPr id="3" name="Slide Number Placeholder 2">
            <a:extLst>
              <a:ext uri="{FF2B5EF4-FFF2-40B4-BE49-F238E27FC236}">
                <a16:creationId xmlns:a16="http://schemas.microsoft.com/office/drawing/2014/main" id="{7CEB75B0-6D84-D747-8574-F05DE35018CE}"/>
              </a:ext>
            </a:extLst>
          </p:cNvPr>
          <p:cNvSpPr>
            <a:spLocks noGrp="1"/>
          </p:cNvSpPr>
          <p:nvPr>
            <p:ph type="sldNum" sz="quarter" idx="14"/>
          </p:nvPr>
        </p:nvSpPr>
        <p:spPr/>
        <p:txBody>
          <a:bodyPr/>
          <a:lstStyle/>
          <a:p>
            <a:fld id="{94C005EB-05AB-4350-8862-D44178390B49}" type="slidenum">
              <a:rPr lang="en-US" smtClean="0"/>
              <a:pPr/>
              <a:t>19</a:t>
            </a:fld>
            <a:endParaRPr lang="en-US" dirty="0"/>
          </a:p>
        </p:txBody>
      </p:sp>
      <p:sp>
        <p:nvSpPr>
          <p:cNvPr id="5" name="Instructions">
            <a:extLst>
              <a:ext uri="{FF2B5EF4-FFF2-40B4-BE49-F238E27FC236}">
                <a16:creationId xmlns:a16="http://schemas.microsoft.com/office/drawing/2014/main" id="{F52A8111-FCFC-9B48-B801-7A11B1D7D475}"/>
              </a:ext>
            </a:extLst>
          </p:cNvPr>
          <p:cNvSpPr/>
          <p:nvPr/>
        </p:nvSpPr>
        <p:spPr>
          <a:xfrm>
            <a:off x="6126163" y="3976688"/>
            <a:ext cx="2652712" cy="6858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spcAft>
                <a:spcPts val="300"/>
              </a:spcAft>
            </a:pPr>
            <a:r>
              <a:rPr lang="en-US" sz="600" b="1" dirty="0"/>
              <a:t>READ &amp; DELETE BEFORE USING</a:t>
            </a:r>
          </a:p>
          <a:p>
            <a:pPr algn="ctr">
              <a:spcAft>
                <a:spcPts val="300"/>
              </a:spcAft>
            </a:pPr>
            <a:r>
              <a:rPr lang="en-US" sz="600" dirty="0"/>
              <a:t>To change the background photo on this slide, </a:t>
            </a:r>
            <a:br>
              <a:rPr lang="en-US" sz="600" dirty="0"/>
            </a:br>
            <a:r>
              <a:rPr lang="en-US" sz="600" dirty="0"/>
              <a:t>Right Click &gt; Format Background &gt; Fill &gt; Picture or Texture Fill </a:t>
            </a:r>
            <a:br>
              <a:rPr lang="en-US" sz="600" dirty="0"/>
            </a:br>
            <a:r>
              <a:rPr lang="en-US" sz="600" dirty="0"/>
              <a:t>and select a new photo. If selected photo is not 16:9 proportion, </a:t>
            </a:r>
            <a:br>
              <a:rPr lang="en-US" sz="600" dirty="0"/>
            </a:br>
            <a:r>
              <a:rPr lang="en-US" sz="600" dirty="0"/>
              <a:t>it will be proportionally scaled to fit.</a:t>
            </a:r>
          </a:p>
        </p:txBody>
      </p:sp>
    </p:spTree>
    <p:extLst>
      <p:ext uri="{BB962C8B-B14F-4D97-AF65-F5344CB8AC3E}">
        <p14:creationId xmlns:p14="http://schemas.microsoft.com/office/powerpoint/2010/main" val="24962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0FD36-0FF3-4A78-A975-07F299393E26}"/>
              </a:ext>
            </a:extLst>
          </p:cNvPr>
          <p:cNvSpPr>
            <a:spLocks noGrp="1"/>
          </p:cNvSpPr>
          <p:nvPr>
            <p:ph idx="1"/>
          </p:nvPr>
        </p:nvSpPr>
        <p:spPr>
          <a:xfrm>
            <a:off x="365126" y="1098550"/>
            <a:ext cx="8245474" cy="3563938"/>
          </a:xfrm>
        </p:spPr>
        <p:txBody>
          <a:bodyPr/>
          <a:lstStyle/>
          <a:p>
            <a:r>
              <a:rPr lang="en-US" sz="1800" dirty="0"/>
              <a:t>Definition............................................................................................4-5</a:t>
            </a:r>
          </a:p>
          <a:p>
            <a:r>
              <a:rPr lang="en-US" sz="1800" dirty="0"/>
              <a:t> When to DCO.....................................................................................6-11</a:t>
            </a:r>
          </a:p>
          <a:p>
            <a:r>
              <a:rPr lang="en-US" sz="1800" dirty="0"/>
              <a:t> DCO &amp; Pega Platform......................................................................12-14</a:t>
            </a:r>
          </a:p>
          <a:p>
            <a:r>
              <a:rPr lang="en-US" sz="1800" dirty="0"/>
              <a:t> Who is involved in DCO...................................................................15-18</a:t>
            </a:r>
          </a:p>
          <a:p>
            <a:r>
              <a:rPr lang="en-US" sz="1800" dirty="0"/>
              <a:t> DCO in action...................................................................................19-24</a:t>
            </a:r>
          </a:p>
          <a:p>
            <a:endParaRPr lang="en-US" dirty="0"/>
          </a:p>
        </p:txBody>
      </p:sp>
      <p:sp>
        <p:nvSpPr>
          <p:cNvPr id="3" name="Title 2">
            <a:extLst>
              <a:ext uri="{FF2B5EF4-FFF2-40B4-BE49-F238E27FC236}">
                <a16:creationId xmlns:a16="http://schemas.microsoft.com/office/drawing/2014/main" id="{8FF91767-EB60-49CF-9D59-C8072C0357EB}"/>
              </a:ext>
            </a:extLst>
          </p:cNvPr>
          <p:cNvSpPr>
            <a:spLocks noGrp="1"/>
          </p:cNvSpPr>
          <p:nvPr>
            <p:ph type="title"/>
          </p:nvPr>
        </p:nvSpPr>
        <p:spPr/>
        <p:txBody>
          <a:bodyPr/>
          <a:lstStyle/>
          <a:p>
            <a:r>
              <a:rPr lang="en-US" dirty="0"/>
              <a:t>Table of Contents</a:t>
            </a:r>
          </a:p>
        </p:txBody>
      </p:sp>
      <p:sp>
        <p:nvSpPr>
          <p:cNvPr id="4" name="Slide Number Placeholder 3">
            <a:extLst>
              <a:ext uri="{FF2B5EF4-FFF2-40B4-BE49-F238E27FC236}">
                <a16:creationId xmlns:a16="http://schemas.microsoft.com/office/drawing/2014/main" id="{D44B4157-E2ED-416C-8EFC-18C76DBB9B45}"/>
              </a:ext>
            </a:extLst>
          </p:cNvPr>
          <p:cNvSpPr>
            <a:spLocks noGrp="1"/>
          </p:cNvSpPr>
          <p:nvPr>
            <p:ph type="sldNum" sz="quarter" idx="12"/>
          </p:nvPr>
        </p:nvSpPr>
        <p:spPr/>
        <p:txBody>
          <a:bodyPr/>
          <a:lstStyle/>
          <a:p>
            <a:fld id="{94C005EB-05AB-4350-8862-D44178390B49}" type="slidenum">
              <a:rPr lang="en-US" smtClean="0"/>
              <a:pPr/>
              <a:t>2</a:t>
            </a:fld>
            <a:endParaRPr lang="en-US" dirty="0"/>
          </a:p>
        </p:txBody>
      </p:sp>
      <p:sp>
        <p:nvSpPr>
          <p:cNvPr id="5" name="Subtitle 4">
            <a:extLst>
              <a:ext uri="{FF2B5EF4-FFF2-40B4-BE49-F238E27FC236}">
                <a16:creationId xmlns:a16="http://schemas.microsoft.com/office/drawing/2014/main" id="{BA245938-D20E-48FD-8880-8447D9F98BB8}"/>
              </a:ext>
            </a:extLst>
          </p:cNvPr>
          <p:cNvSpPr>
            <a:spLocks noGrp="1"/>
          </p:cNvSpPr>
          <p:nvPr>
            <p:ph type="subTitle" idx="13"/>
          </p:nvPr>
        </p:nvSpPr>
        <p:spPr/>
        <p:txBody>
          <a:bodyPr/>
          <a:lstStyle/>
          <a:p>
            <a:r>
              <a:rPr lang="en-US" dirty="0"/>
              <a:t>Directly Capture Objectives</a:t>
            </a:r>
          </a:p>
        </p:txBody>
      </p:sp>
    </p:spTree>
    <p:extLst>
      <p:ext uri="{BB962C8B-B14F-4D97-AF65-F5344CB8AC3E}">
        <p14:creationId xmlns:p14="http://schemas.microsoft.com/office/powerpoint/2010/main" val="60263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1">
            <a:extLst>
              <a:ext uri="{FF2B5EF4-FFF2-40B4-BE49-F238E27FC236}">
                <a16:creationId xmlns:a16="http://schemas.microsoft.com/office/drawing/2014/main" id="{5373CE98-0A66-459D-87E6-5A71F24D6B73}"/>
              </a:ext>
            </a:extLst>
          </p:cNvPr>
          <p:cNvSpPr txBox="1">
            <a:spLocks/>
          </p:cNvSpPr>
          <p:nvPr/>
        </p:nvSpPr>
        <p:spPr>
          <a:xfrm>
            <a:off x="365125" y="1098550"/>
            <a:ext cx="7635875" cy="2616200"/>
          </a:xfrm>
          <a:prstGeom prst="rect">
            <a:avLst/>
          </a:prstGeom>
        </p:spPr>
        <p:txBody>
          <a:bodyPr>
            <a:normAutofit/>
          </a:bodyPr>
          <a:lst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r>
              <a:rPr lang="en-US" sz="1600" dirty="0"/>
              <a:t>Culture supports transformational change </a:t>
            </a:r>
          </a:p>
          <a:p>
            <a:r>
              <a:rPr lang="en-US" sz="1600" dirty="0"/>
              <a:t>Agile/Pega Express leveraged as delivery methodology</a:t>
            </a:r>
          </a:p>
          <a:p>
            <a:r>
              <a:rPr lang="en-US" sz="1600" dirty="0"/>
              <a:t>Business and IT resources are appropriately enabled, allocated, and empowered</a:t>
            </a:r>
          </a:p>
          <a:p>
            <a:endParaRPr lang="en-US" sz="2000" dirty="0"/>
          </a:p>
        </p:txBody>
      </p:sp>
      <p:sp>
        <p:nvSpPr>
          <p:cNvPr id="40" name="Title 2">
            <a:extLst>
              <a:ext uri="{FF2B5EF4-FFF2-40B4-BE49-F238E27FC236}">
                <a16:creationId xmlns:a16="http://schemas.microsoft.com/office/drawing/2014/main" id="{C53E33CA-FEA0-4770-97C7-2DB0F42F6011}"/>
              </a:ext>
            </a:extLst>
          </p:cNvPr>
          <p:cNvSpPr>
            <a:spLocks noGrp="1"/>
          </p:cNvSpPr>
          <p:nvPr>
            <p:ph type="title"/>
          </p:nvPr>
        </p:nvSpPr>
        <p:spPr>
          <a:xfrm>
            <a:off x="365125" y="182880"/>
            <a:ext cx="8413750" cy="685800"/>
          </a:xfrm>
        </p:spPr>
        <p:txBody>
          <a:bodyPr/>
          <a:lstStyle/>
          <a:p>
            <a:r>
              <a:rPr lang="en-GB" dirty="0"/>
              <a:t>Prerequisites</a:t>
            </a:r>
          </a:p>
        </p:txBody>
      </p:sp>
      <p:sp>
        <p:nvSpPr>
          <p:cNvPr id="5" name="Slide Number Placeholder 2">
            <a:extLst>
              <a:ext uri="{FF2B5EF4-FFF2-40B4-BE49-F238E27FC236}">
                <a16:creationId xmlns:a16="http://schemas.microsoft.com/office/drawing/2014/main" id="{30EBD687-A83A-4BFB-9383-D7278F1C3A22}"/>
              </a:ext>
            </a:extLst>
          </p:cNvPr>
          <p:cNvSpPr>
            <a:spLocks noGrp="1"/>
          </p:cNvSpPr>
          <p:nvPr>
            <p:ph type="sldNum" sz="quarter" idx="12"/>
          </p:nvPr>
        </p:nvSpPr>
        <p:spPr>
          <a:xfrm>
            <a:off x="8458200" y="4853288"/>
            <a:ext cx="320040" cy="182580"/>
          </a:xfrm>
        </p:spPr>
        <p:txBody>
          <a:bodyPr/>
          <a:lstStyle/>
          <a:p>
            <a:fld id="{94C005EB-05AB-4350-8862-D44178390B49}" type="slidenum">
              <a:rPr lang="en-US" smtClean="0"/>
              <a:pPr/>
              <a:t>20</a:t>
            </a:fld>
            <a:endParaRPr lang="en-US" dirty="0"/>
          </a:p>
        </p:txBody>
      </p:sp>
    </p:spTree>
    <p:extLst>
      <p:ext uri="{BB962C8B-B14F-4D97-AF65-F5344CB8AC3E}">
        <p14:creationId xmlns:p14="http://schemas.microsoft.com/office/powerpoint/2010/main" val="145555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xEl>
                                              <p:pRg st="2" end="2"/>
                                            </p:txEl>
                                          </p:spTgt>
                                        </p:tgtEl>
                                        <p:attrNameLst>
                                          <p:attrName>style.visibility</p:attrName>
                                        </p:attrNameLst>
                                      </p:cBhvr>
                                      <p:to>
                                        <p:strVal val="visible"/>
                                      </p:to>
                                    </p:set>
                                    <p:animEffect transition="in" filter="fade">
                                      <p:cBhvr>
                                        <p:cTn id="15"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99DBD789-F8D8-4010-8801-848C4A233DA0}"/>
              </a:ext>
            </a:extLst>
          </p:cNvPr>
          <p:cNvSpPr txBox="1">
            <a:spLocks/>
          </p:cNvSpPr>
          <p:nvPr/>
        </p:nvSpPr>
        <p:spPr>
          <a:xfrm>
            <a:off x="365125" y="1065212"/>
            <a:ext cx="8245475" cy="3563938"/>
          </a:xfrm>
          <a:prstGeom prst="rect">
            <a:avLst/>
          </a:prstGeom>
        </p:spPr>
        <p:txBody>
          <a:bodyPr>
            <a:normAutofit/>
          </a:bodyPr>
          <a:lst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a:lstStyle>
          <a:p>
            <a:r>
              <a:rPr lang="en-US" sz="1600" dirty="0"/>
              <a:t>Leverage out-of-the-box (OOTB) capabilities to automate processes and create efficiencies</a:t>
            </a:r>
          </a:p>
          <a:p>
            <a:r>
              <a:rPr lang="en-US" sz="1600" dirty="0"/>
              <a:t>Align business and Development Team on business objectives, outcomes, and design solutions </a:t>
            </a:r>
          </a:p>
          <a:p>
            <a:r>
              <a:rPr lang="en-US" sz="1600" dirty="0"/>
              <a:t>Streamline documentation by developing, enhancing, and approving a design solution directly in Pega </a:t>
            </a:r>
          </a:p>
          <a:p>
            <a:endParaRPr lang="en-US" sz="2000" dirty="0"/>
          </a:p>
        </p:txBody>
      </p:sp>
      <p:sp>
        <p:nvSpPr>
          <p:cNvPr id="9" name="Title 1">
            <a:extLst>
              <a:ext uri="{FF2B5EF4-FFF2-40B4-BE49-F238E27FC236}">
                <a16:creationId xmlns:a16="http://schemas.microsoft.com/office/drawing/2014/main" id="{C5425D14-C6C1-46BC-AB1E-F95194DA8F1D}"/>
              </a:ext>
            </a:extLst>
          </p:cNvPr>
          <p:cNvSpPr>
            <a:spLocks noGrp="1"/>
          </p:cNvSpPr>
          <p:nvPr>
            <p:ph type="title"/>
          </p:nvPr>
        </p:nvSpPr>
        <p:spPr>
          <a:xfrm>
            <a:off x="365125" y="182880"/>
            <a:ext cx="8413750" cy="685800"/>
          </a:xfrm>
        </p:spPr>
        <p:txBody>
          <a:bodyPr/>
          <a:lstStyle/>
          <a:p>
            <a:r>
              <a:rPr lang="en-US" dirty="0"/>
              <a:t>Goals</a:t>
            </a:r>
          </a:p>
        </p:txBody>
      </p:sp>
      <p:sp>
        <p:nvSpPr>
          <p:cNvPr id="5" name="Slide Number Placeholder 2">
            <a:extLst>
              <a:ext uri="{FF2B5EF4-FFF2-40B4-BE49-F238E27FC236}">
                <a16:creationId xmlns:a16="http://schemas.microsoft.com/office/drawing/2014/main" id="{20713480-9644-4AAE-A91F-E91B5891F519}"/>
              </a:ext>
            </a:extLst>
          </p:cNvPr>
          <p:cNvSpPr>
            <a:spLocks noGrp="1"/>
          </p:cNvSpPr>
          <p:nvPr>
            <p:ph type="sldNum" sz="quarter" idx="12"/>
          </p:nvPr>
        </p:nvSpPr>
        <p:spPr>
          <a:xfrm>
            <a:off x="8458200" y="4853288"/>
            <a:ext cx="320040" cy="182580"/>
          </a:xfrm>
        </p:spPr>
        <p:txBody>
          <a:bodyPr/>
          <a:lstStyle/>
          <a:p>
            <a:fld id="{94C005EB-05AB-4350-8862-D44178390B49}" type="slidenum">
              <a:rPr lang="en-US" smtClean="0"/>
              <a:pPr/>
              <a:t>21</a:t>
            </a:fld>
            <a:endParaRPr lang="en-US" dirty="0"/>
          </a:p>
        </p:txBody>
      </p:sp>
    </p:spTree>
    <p:extLst>
      <p:ext uri="{BB962C8B-B14F-4D97-AF65-F5344CB8AC3E}">
        <p14:creationId xmlns:p14="http://schemas.microsoft.com/office/powerpoint/2010/main" val="375673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4947E2-81DB-1C4A-A7DD-F9D5E1133243}"/>
              </a:ext>
            </a:extLst>
          </p:cNvPr>
          <p:cNvSpPr>
            <a:spLocks noGrp="1"/>
          </p:cNvSpPr>
          <p:nvPr>
            <p:ph type="title"/>
          </p:nvPr>
        </p:nvSpPr>
        <p:spPr>
          <a:xfrm>
            <a:off x="365125" y="365760"/>
            <a:ext cx="4024313" cy="685800"/>
          </a:xfrm>
        </p:spPr>
        <p:txBody>
          <a:bodyPr/>
          <a:lstStyle/>
          <a:p>
            <a:r>
              <a:rPr lang="en-US" dirty="0"/>
              <a:t>DCO STEPS</a:t>
            </a:r>
          </a:p>
        </p:txBody>
      </p:sp>
      <p:sp>
        <p:nvSpPr>
          <p:cNvPr id="2" name="Text Placeholder 2">
            <a:extLst>
              <a:ext uri="{FF2B5EF4-FFF2-40B4-BE49-F238E27FC236}">
                <a16:creationId xmlns:a16="http://schemas.microsoft.com/office/drawing/2014/main" id="{2C4E9376-0A66-504C-9CB4-4E3C65CBF01C}"/>
              </a:ext>
            </a:extLst>
          </p:cNvPr>
          <p:cNvSpPr>
            <a:spLocks noGrp="1"/>
          </p:cNvSpPr>
          <p:nvPr>
            <p:ph idx="1"/>
          </p:nvPr>
        </p:nvSpPr>
        <p:spPr/>
        <p:txBody>
          <a:bodyPr>
            <a:normAutofit/>
          </a:bodyPr>
          <a:lstStyle/>
          <a:p>
            <a:r>
              <a:rPr lang="en-GB" sz="1600" dirty="0"/>
              <a:t>Preparing to DCO, </a:t>
            </a:r>
          </a:p>
          <a:p>
            <a:r>
              <a:rPr lang="en-GB" sz="1600" dirty="0"/>
              <a:t>Running the DCO session, </a:t>
            </a:r>
          </a:p>
          <a:p>
            <a:r>
              <a:rPr lang="en-GB" sz="1600" dirty="0"/>
              <a:t>Performing any post DCO session follow-up, </a:t>
            </a:r>
          </a:p>
          <a:p>
            <a:r>
              <a:rPr lang="en-GB" sz="1600" dirty="0"/>
              <a:t>Running a playback, and </a:t>
            </a:r>
          </a:p>
          <a:p>
            <a:r>
              <a:rPr lang="en-GB" sz="1600" dirty="0"/>
              <a:t>Gaining approval. </a:t>
            </a:r>
            <a:endParaRPr lang="en-US" sz="1600" dirty="0"/>
          </a:p>
        </p:txBody>
      </p:sp>
      <p:pic>
        <p:nvPicPr>
          <p:cNvPr id="8" name="Picture Placeholder 3">
            <a:extLst>
              <a:ext uri="{FF2B5EF4-FFF2-40B4-BE49-F238E27FC236}">
                <a16:creationId xmlns:a16="http://schemas.microsoft.com/office/drawing/2014/main" id="{BD6E5534-CDD0-9A4A-86CC-A2D5AEB19666}"/>
              </a:ext>
            </a:extLst>
          </p:cNvPr>
          <p:cNvPicPr>
            <a:picLocks noGrp="1" noChangeAspect="1"/>
          </p:cNvPicPr>
          <p:nvPr>
            <p:ph type="pic" sz="quarter" idx="14"/>
          </p:nvPr>
        </p:nvPicPr>
        <p:blipFill>
          <a:blip r:embed="rId2"/>
          <a:srcRect t="1308" b="1308"/>
          <a:stretch>
            <a:fillRect/>
          </a:stretch>
        </p:blipFill>
        <p:spPr>
          <a:xfrm>
            <a:off x="5638799" y="391126"/>
            <a:ext cx="3505201" cy="3839968"/>
          </a:xfrm>
        </p:spPr>
      </p:pic>
      <p:sp>
        <p:nvSpPr>
          <p:cNvPr id="3" name="Slide Number Placeholder 4">
            <a:extLst>
              <a:ext uri="{FF2B5EF4-FFF2-40B4-BE49-F238E27FC236}">
                <a16:creationId xmlns:a16="http://schemas.microsoft.com/office/drawing/2014/main" id="{7CEB75B0-6D84-D747-8574-F05DE35018CE}"/>
              </a:ext>
            </a:extLst>
          </p:cNvPr>
          <p:cNvSpPr>
            <a:spLocks noGrp="1"/>
          </p:cNvSpPr>
          <p:nvPr>
            <p:ph type="sldNum" sz="quarter" idx="18"/>
          </p:nvPr>
        </p:nvSpPr>
        <p:spPr/>
        <p:txBody>
          <a:bodyPr/>
          <a:lstStyle/>
          <a:p>
            <a:fld id="{94C005EB-05AB-4350-8862-D44178390B49}" type="slidenum">
              <a:rPr lang="en-US" smtClean="0"/>
              <a:pPr/>
              <a:t>22</a:t>
            </a:fld>
            <a:endParaRPr lang="en-US" dirty="0"/>
          </a:p>
        </p:txBody>
      </p:sp>
    </p:spTree>
    <p:extLst>
      <p:ext uri="{BB962C8B-B14F-4D97-AF65-F5344CB8AC3E}">
        <p14:creationId xmlns:p14="http://schemas.microsoft.com/office/powerpoint/2010/main" val="121642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269876" y="4558695"/>
            <a:ext cx="601663" cy="273805"/>
          </a:xfrm>
          <a:prstGeom prst="rect">
            <a:avLst/>
          </a:prstGeom>
          <a:noFill/>
        </p:spPr>
        <p:txBody>
          <a:bodyPr vert="horz" lIns="81633" tIns="40816" rIns="81633" bIns="40816" rtlCol="0" anchor="b" anchorCtr="0"/>
          <a:lstStyle>
            <a:lvl1pPr eaLnBrk="0" hangingPunct="0">
              <a:defRPr sz="1985">
                <a:solidFill>
                  <a:srgbClr val="646D72"/>
                </a:solidFill>
                <a:latin typeface="Arial" charset="0"/>
                <a:ea typeface="ＭＳ Ｐゴシック" pitchFamily="34" charset="-128"/>
              </a:defRPr>
            </a:lvl1pPr>
            <a:lvl2pPr marL="663307" indent="-255118" eaLnBrk="0" hangingPunct="0">
              <a:defRPr sz="1985">
                <a:solidFill>
                  <a:srgbClr val="646D72"/>
                </a:solidFill>
                <a:latin typeface="Arial" charset="0"/>
                <a:ea typeface="ＭＳ Ｐゴシック" pitchFamily="34" charset="-128"/>
              </a:defRPr>
            </a:lvl2pPr>
            <a:lvl3pPr marL="1020472" indent="-204094" eaLnBrk="0" hangingPunct="0">
              <a:defRPr sz="1985">
                <a:solidFill>
                  <a:srgbClr val="646D72"/>
                </a:solidFill>
                <a:latin typeface="Arial" charset="0"/>
                <a:ea typeface="ＭＳ Ｐゴシック" pitchFamily="34" charset="-128"/>
              </a:defRPr>
            </a:lvl3pPr>
            <a:lvl4pPr marL="1428661" indent="-204094" eaLnBrk="0" hangingPunct="0">
              <a:defRPr sz="1985">
                <a:solidFill>
                  <a:srgbClr val="646D72"/>
                </a:solidFill>
                <a:latin typeface="Arial" charset="0"/>
                <a:ea typeface="ＭＳ Ｐゴシック" pitchFamily="34" charset="-128"/>
              </a:defRPr>
            </a:lvl4pPr>
            <a:lvl5pPr marL="1836849" indent="-204094" eaLnBrk="0" hangingPunct="0">
              <a:defRPr sz="1985">
                <a:solidFill>
                  <a:srgbClr val="646D72"/>
                </a:solidFill>
                <a:latin typeface="Arial" charset="0"/>
                <a:ea typeface="ＭＳ Ｐゴシック" pitchFamily="34" charset="-128"/>
              </a:defRPr>
            </a:lvl5pPr>
            <a:lvl6pPr marL="2245038"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6pPr>
            <a:lvl7pPr marL="2653227"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7pPr>
            <a:lvl8pPr marL="3061416"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8pPr>
            <a:lvl9pPr marL="3469604" indent="-204094" algn="ctr" defTabSz="408189" eaLnBrk="0" fontAlgn="base" hangingPunct="0">
              <a:spcBef>
                <a:spcPct val="0"/>
              </a:spcBef>
              <a:spcAft>
                <a:spcPct val="0"/>
              </a:spcAft>
              <a:defRPr sz="1985">
                <a:solidFill>
                  <a:srgbClr val="646D72"/>
                </a:solidFill>
                <a:latin typeface="Arial" charset="0"/>
                <a:ea typeface="ＭＳ Ｐゴシック" pitchFamily="34" charset="-128"/>
              </a:defRPr>
            </a:lvl9pPr>
          </a:lstStyle>
          <a:p>
            <a:pPr eaLnBrk="1" hangingPunct="1"/>
            <a:fld id="{46826268-1F33-4F97-9E23-E162999BB7B4}" type="slidenum">
              <a:rPr lang="en-US" sz="882">
                <a:solidFill>
                  <a:srgbClr val="FFFFFF"/>
                </a:solidFill>
                <a:latin typeface="Verdana" pitchFamily="34" charset="0"/>
              </a:rPr>
              <a:pPr eaLnBrk="1" hangingPunct="1"/>
              <a:t>23</a:t>
            </a:fld>
            <a:endParaRPr lang="en-US" sz="882" dirty="0">
              <a:solidFill>
                <a:srgbClr val="FFFFFF"/>
              </a:solidFill>
              <a:latin typeface="Verdana" pitchFamily="34" charset="0"/>
            </a:endParaRPr>
          </a:p>
        </p:txBody>
      </p:sp>
      <p:sp>
        <p:nvSpPr>
          <p:cNvPr id="11268" name="Rectangle 12"/>
          <p:cNvSpPr>
            <a:spLocks noGrp="1"/>
          </p:cNvSpPr>
          <p:nvPr>
            <p:ph type="title"/>
          </p:nvPr>
        </p:nvSpPr>
        <p:spPr>
          <a:xfrm>
            <a:off x="365125" y="-171450"/>
            <a:ext cx="8413750" cy="685800"/>
          </a:xfrm>
        </p:spPr>
        <p:txBody>
          <a:bodyPr>
            <a:normAutofit/>
          </a:bodyPr>
          <a:lstStyle/>
          <a:p>
            <a:r>
              <a:rPr lang="en-GB" dirty="0"/>
              <a:t>DCO Sessions &amp; Playbacks </a:t>
            </a:r>
            <a:endParaRPr lang="en-US" b="0" dirty="0">
              <a:solidFill>
                <a:srgbClr val="002060"/>
              </a:solidFill>
            </a:endParaRPr>
          </a:p>
        </p:txBody>
      </p:sp>
      <p:sp>
        <p:nvSpPr>
          <p:cNvPr id="6150" name="AutoShape 15"/>
          <p:cNvSpPr>
            <a:spLocks noChangeArrowheads="1"/>
          </p:cNvSpPr>
          <p:nvPr/>
        </p:nvSpPr>
        <p:spPr bwMode="auto">
          <a:xfrm>
            <a:off x="2461211" y="921546"/>
            <a:ext cx="1406502" cy="464889"/>
          </a:xfrm>
          <a:prstGeom prst="flowChartAlternateProcess">
            <a:avLst/>
          </a:prstGeom>
          <a:solidFill>
            <a:srgbClr val="002060"/>
          </a:solidFill>
          <a:ln>
            <a:headEnd/>
            <a:tailEnd/>
          </a:ln>
          <a:effectLst>
            <a:glow rad="101600">
              <a:schemeClr val="accent3">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defTabSz="816377">
              <a:defRPr/>
            </a:pPr>
            <a:r>
              <a:rPr lang="en-US" sz="1324" dirty="0">
                <a:solidFill>
                  <a:schemeClr val="bg1"/>
                </a:solidFill>
              </a:rPr>
              <a:t>Prep</a:t>
            </a:r>
          </a:p>
        </p:txBody>
      </p:sp>
      <p:sp>
        <p:nvSpPr>
          <p:cNvPr id="6151" name="AutoShape 16"/>
          <p:cNvSpPr>
            <a:spLocks noChangeArrowheads="1"/>
          </p:cNvSpPr>
          <p:nvPr/>
        </p:nvSpPr>
        <p:spPr bwMode="auto">
          <a:xfrm>
            <a:off x="2499449" y="1747650"/>
            <a:ext cx="1406501" cy="464889"/>
          </a:xfrm>
          <a:prstGeom prst="flowChartAlternateProcess">
            <a:avLst/>
          </a:prstGeom>
          <a:solidFill>
            <a:srgbClr val="002060"/>
          </a:solidFill>
          <a:ln>
            <a:headEnd/>
            <a:tailEnd/>
          </a:ln>
          <a:effectLst>
            <a:glow rad="1016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defRPr/>
            </a:pPr>
            <a:r>
              <a:rPr lang="en-US" sz="1324" dirty="0">
                <a:solidFill>
                  <a:schemeClr val="bg1"/>
                </a:solidFill>
              </a:rPr>
              <a:t>Session</a:t>
            </a:r>
          </a:p>
        </p:txBody>
      </p:sp>
      <p:sp>
        <p:nvSpPr>
          <p:cNvPr id="6152" name="AutoShape 17"/>
          <p:cNvSpPr>
            <a:spLocks noChangeArrowheads="1"/>
          </p:cNvSpPr>
          <p:nvPr/>
        </p:nvSpPr>
        <p:spPr bwMode="auto">
          <a:xfrm>
            <a:off x="2459624" y="2498295"/>
            <a:ext cx="1406501" cy="464889"/>
          </a:xfrm>
          <a:prstGeom prst="flowChartAlternateProcess">
            <a:avLst/>
          </a:prstGeom>
          <a:solidFill>
            <a:srgbClr val="002060"/>
          </a:solidFill>
          <a:ln>
            <a:headEnd/>
            <a:tailEnd/>
          </a:ln>
          <a:effectLst>
            <a:glow rad="101600">
              <a:schemeClr val="accent4">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r>
              <a:rPr lang="en-US" sz="1324" dirty="0">
                <a:solidFill>
                  <a:schemeClr val="bg1"/>
                </a:solidFill>
              </a:rPr>
              <a:t>Post</a:t>
            </a:r>
          </a:p>
        </p:txBody>
      </p:sp>
      <p:sp>
        <p:nvSpPr>
          <p:cNvPr id="6153" name="AutoShape 18"/>
          <p:cNvSpPr>
            <a:spLocks noChangeArrowheads="1"/>
          </p:cNvSpPr>
          <p:nvPr/>
        </p:nvSpPr>
        <p:spPr bwMode="auto">
          <a:xfrm>
            <a:off x="2462799" y="3284736"/>
            <a:ext cx="1406501" cy="464889"/>
          </a:xfrm>
          <a:prstGeom prst="flowChartAlternateProcess">
            <a:avLst/>
          </a:prstGeom>
          <a:solidFill>
            <a:srgbClr val="002060"/>
          </a:solidFill>
          <a:ln>
            <a:headEnd/>
            <a:tailEnd/>
          </a:ln>
          <a:effectLst>
            <a:glow rad="101600">
              <a:srgbClr val="7EC234">
                <a:alpha val="4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defRPr/>
            </a:pPr>
            <a:r>
              <a:rPr lang="en-US" sz="1324" dirty="0">
                <a:solidFill>
                  <a:schemeClr val="bg1"/>
                </a:solidFill>
              </a:rPr>
              <a:t>Playback</a:t>
            </a:r>
          </a:p>
        </p:txBody>
      </p:sp>
      <p:sp>
        <p:nvSpPr>
          <p:cNvPr id="6154" name="AutoShape 19"/>
          <p:cNvSpPr>
            <a:spLocks noChangeArrowheads="1"/>
          </p:cNvSpPr>
          <p:nvPr/>
        </p:nvSpPr>
        <p:spPr bwMode="auto">
          <a:xfrm>
            <a:off x="2467562" y="4071146"/>
            <a:ext cx="1406502" cy="464889"/>
          </a:xfrm>
          <a:prstGeom prst="flowChartAlternateProcess">
            <a:avLst/>
          </a:prstGeom>
          <a:solidFill>
            <a:srgbClr val="002060"/>
          </a:solidFill>
          <a:ln>
            <a:headEnd/>
            <a:tailEnd/>
          </a:ln>
          <a:effectLst>
            <a:glow rad="101600">
              <a:srgbClr val="C00000">
                <a:alpha val="4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lIns="81633" tIns="40816" rIns="81633" bIns="40816" anchor="ctr"/>
          <a:lstStyle/>
          <a:p>
            <a:pPr algn="ctr">
              <a:defRPr/>
            </a:pPr>
            <a:r>
              <a:rPr lang="en-US" sz="1324" dirty="0">
                <a:solidFill>
                  <a:schemeClr val="bg1"/>
                </a:solidFill>
              </a:rPr>
              <a:t>Approvals</a:t>
            </a:r>
          </a:p>
        </p:txBody>
      </p:sp>
      <p:sp>
        <p:nvSpPr>
          <p:cNvPr id="6155" name="AutoShape 20"/>
          <p:cNvSpPr>
            <a:spLocks noChangeArrowheads="1"/>
          </p:cNvSpPr>
          <p:nvPr/>
        </p:nvSpPr>
        <p:spPr bwMode="auto">
          <a:xfrm>
            <a:off x="4019551" y="2876580"/>
            <a:ext cx="655638" cy="797606"/>
          </a:xfrm>
          <a:prstGeom prst="curvedLeftArrow">
            <a:avLst>
              <a:gd name="adj1" fmla="val 41075"/>
              <a:gd name="adj2" fmla="val 82158"/>
              <a:gd name="adj3" fmla="val 33333"/>
            </a:avLst>
          </a:prstGeom>
          <a:solidFill>
            <a:srgbClr val="008080"/>
          </a:solidFill>
          <a:ln w="317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3" tIns="40816" rIns="81633" bIns="40816" anchor="ctr"/>
          <a:lstStyle/>
          <a:p>
            <a:pPr algn="ctr"/>
            <a:endParaRPr lang="en-US" sz="1324" dirty="0"/>
          </a:p>
        </p:txBody>
      </p:sp>
      <p:sp>
        <p:nvSpPr>
          <p:cNvPr id="6156" name="AutoShape 22"/>
          <p:cNvSpPr>
            <a:spLocks noChangeArrowheads="1"/>
          </p:cNvSpPr>
          <p:nvPr/>
        </p:nvSpPr>
        <p:spPr bwMode="auto">
          <a:xfrm rot="10800000">
            <a:off x="1654176" y="2793248"/>
            <a:ext cx="655638" cy="797606"/>
          </a:xfrm>
          <a:prstGeom prst="curvedLeftArrow">
            <a:avLst>
              <a:gd name="adj1" fmla="val 41075"/>
              <a:gd name="adj2" fmla="val 82158"/>
              <a:gd name="adj3" fmla="val 33333"/>
            </a:avLst>
          </a:prstGeom>
          <a:solidFill>
            <a:srgbClr val="008080"/>
          </a:solidFill>
          <a:ln w="317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1633" tIns="40816" rIns="81633" bIns="40816" anchor="ctr"/>
          <a:lstStyle/>
          <a:p>
            <a:pPr algn="ctr"/>
            <a:endParaRPr lang="en-US" sz="1324" dirty="0"/>
          </a:p>
        </p:txBody>
      </p:sp>
      <p:sp>
        <p:nvSpPr>
          <p:cNvPr id="6164" name="AutoShape 31"/>
          <p:cNvSpPr>
            <a:spLocks noChangeArrowheads="1"/>
          </p:cNvSpPr>
          <p:nvPr/>
        </p:nvSpPr>
        <p:spPr bwMode="auto">
          <a:xfrm rot="5400000">
            <a:off x="7609244" y="791141"/>
            <a:ext cx="466292" cy="1334672"/>
          </a:xfrm>
          <a:prstGeom prst="homePlate">
            <a:avLst>
              <a:gd name="adj" fmla="val 67636"/>
            </a:avLst>
          </a:prstGeom>
          <a:solidFill>
            <a:srgbClr val="FFFF00"/>
          </a:solidFill>
          <a:ln w="9525" algn="ctr">
            <a:solidFill>
              <a:schemeClr val="bg2"/>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lIns="81633" tIns="40816" rIns="81633" bIns="40816" anchor="ctr"/>
          <a:lstStyle/>
          <a:p>
            <a:pPr algn="ctr" defTabSz="816377">
              <a:defRPr/>
            </a:pPr>
            <a:r>
              <a:rPr lang="en-US" sz="956" b="1" dirty="0"/>
              <a:t> Ready for DCO Session</a:t>
            </a:r>
            <a:endParaRPr lang="en-US" sz="2132" dirty="0"/>
          </a:p>
        </p:txBody>
      </p:sp>
      <p:sp>
        <p:nvSpPr>
          <p:cNvPr id="6171" name="Text Box 39"/>
          <p:cNvSpPr txBox="1">
            <a:spLocks noChangeArrowheads="1"/>
          </p:cNvSpPr>
          <p:nvPr/>
        </p:nvSpPr>
        <p:spPr bwMode="auto">
          <a:xfrm>
            <a:off x="7055082" y="2918179"/>
            <a:ext cx="1674812" cy="304455"/>
          </a:xfrm>
          <a:prstGeom prst="rect">
            <a:avLst/>
          </a:prstGeom>
          <a:noFill/>
          <a:ln>
            <a:noFill/>
          </a:ln>
          <a:effectLst/>
          <a:extLst/>
        </p:spPr>
        <p:txBody>
          <a:bodyPr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defTabSz="816377" eaLnBrk="1" hangingPunct="1">
              <a:spcBef>
                <a:spcPct val="50000"/>
              </a:spcBef>
            </a:pPr>
            <a:r>
              <a:rPr lang="en-US" sz="882" b="1" i="1" dirty="0"/>
              <a:t>Incorporate feedback from Playback Sessions</a:t>
            </a:r>
          </a:p>
        </p:txBody>
      </p:sp>
      <p:sp>
        <p:nvSpPr>
          <p:cNvPr id="6173" name="Text Box 34"/>
          <p:cNvSpPr txBox="1">
            <a:spLocks noChangeArrowheads="1"/>
          </p:cNvSpPr>
          <p:nvPr/>
        </p:nvSpPr>
        <p:spPr bwMode="auto">
          <a:xfrm>
            <a:off x="7132640" y="1876716"/>
            <a:ext cx="1565275" cy="304455"/>
          </a:xfrm>
          <a:prstGeom prst="rect">
            <a:avLst/>
          </a:prstGeom>
          <a:noFill/>
          <a:ln>
            <a:noFill/>
          </a:ln>
          <a:effectLst/>
          <a:extLst/>
        </p:spPr>
        <p:txBody>
          <a:bodyPr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defTabSz="816377" eaLnBrk="1" hangingPunct="1">
              <a:spcBef>
                <a:spcPct val="50000"/>
              </a:spcBef>
            </a:pPr>
            <a:r>
              <a:rPr lang="en-US" sz="882" b="1" i="1" dirty="0"/>
              <a:t>Incorporate feedback from  DCO Session</a:t>
            </a:r>
          </a:p>
        </p:txBody>
      </p:sp>
      <p:sp>
        <p:nvSpPr>
          <p:cNvPr id="6176" name="Text Box 45"/>
          <p:cNvSpPr txBox="1">
            <a:spLocks noChangeArrowheads="1"/>
          </p:cNvSpPr>
          <p:nvPr/>
        </p:nvSpPr>
        <p:spPr bwMode="auto">
          <a:xfrm>
            <a:off x="207963" y="2970742"/>
            <a:ext cx="1392237" cy="591608"/>
          </a:xfrm>
          <a:prstGeom prst="rect">
            <a:avLst/>
          </a:prstGeom>
          <a:noFill/>
          <a:ln>
            <a:noFill/>
          </a:ln>
          <a:effectLst/>
          <a:extLst/>
        </p:spPr>
        <p:txBody>
          <a:bodyPr lIns="81633" tIns="40816" rIns="81633" bIns="4081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spcBef>
                <a:spcPct val="50000"/>
              </a:spcBef>
            </a:pPr>
            <a:r>
              <a:rPr lang="en-US" sz="1103" b="1" i="1" dirty="0"/>
              <a:t>Iterate with </a:t>
            </a:r>
            <a:r>
              <a:rPr lang="en-US" sz="1103" b="1" i="1" dirty="0">
                <a:solidFill>
                  <a:srgbClr val="C00000"/>
                </a:solidFill>
              </a:rPr>
              <a:t>mini</a:t>
            </a:r>
            <a:r>
              <a:rPr lang="en-US" sz="1103" b="1" i="1" dirty="0"/>
              <a:t>-playbacks as necessary</a:t>
            </a:r>
          </a:p>
        </p:txBody>
      </p:sp>
      <p:sp>
        <p:nvSpPr>
          <p:cNvPr id="6180" name="Text Box 24"/>
          <p:cNvSpPr txBox="1">
            <a:spLocks noChangeArrowheads="1"/>
          </p:cNvSpPr>
          <p:nvPr/>
        </p:nvSpPr>
        <p:spPr bwMode="auto">
          <a:xfrm>
            <a:off x="4797793" y="1728288"/>
            <a:ext cx="2306855" cy="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Collaborate </a:t>
            </a:r>
          </a:p>
          <a:p>
            <a:pPr algn="l" eaLnBrk="1" hangingPunct="1">
              <a:spcBef>
                <a:spcPct val="10000"/>
              </a:spcBef>
              <a:buFont typeface="Wingdings" pitchFamily="2" charset="2"/>
              <a:buChar char="ü"/>
            </a:pPr>
            <a:r>
              <a:rPr lang="en-US" sz="956" b="1" i="1" dirty="0">
                <a:solidFill>
                  <a:srgbClr val="005293"/>
                </a:solidFill>
              </a:rPr>
              <a:t>Iterate </a:t>
            </a:r>
          </a:p>
          <a:p>
            <a:pPr marL="0" indent="0" algn="l" eaLnBrk="1" hangingPunct="1">
              <a:spcBef>
                <a:spcPct val="10000"/>
              </a:spcBef>
            </a:pPr>
            <a:endParaRPr lang="en-US" sz="956" b="1" i="1" dirty="0">
              <a:solidFill>
                <a:srgbClr val="005293"/>
              </a:solidFill>
            </a:endParaRPr>
          </a:p>
        </p:txBody>
      </p:sp>
      <p:sp>
        <p:nvSpPr>
          <p:cNvPr id="5" name="Flowchart: Merge 4"/>
          <p:cNvSpPr/>
          <p:nvPr/>
        </p:nvSpPr>
        <p:spPr bwMode="auto">
          <a:xfrm>
            <a:off x="2982914" y="1505980"/>
            <a:ext cx="368300" cy="11309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sp>
        <p:nvSpPr>
          <p:cNvPr id="43" name="Flowchart: Merge 42"/>
          <p:cNvSpPr/>
          <p:nvPr/>
        </p:nvSpPr>
        <p:spPr bwMode="auto">
          <a:xfrm>
            <a:off x="2982914" y="2298019"/>
            <a:ext cx="368300" cy="11190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a:endParaRPr lang="en-US" sz="1324" dirty="0">
              <a:solidFill>
                <a:srgbClr val="646D72"/>
              </a:solidFill>
            </a:endParaRPr>
          </a:p>
        </p:txBody>
      </p:sp>
      <p:sp>
        <p:nvSpPr>
          <p:cNvPr id="44" name="Flowchart: Merge 43"/>
          <p:cNvSpPr/>
          <p:nvPr/>
        </p:nvSpPr>
        <p:spPr bwMode="auto">
          <a:xfrm>
            <a:off x="2982914" y="3084911"/>
            <a:ext cx="368300" cy="11190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sp>
        <p:nvSpPr>
          <p:cNvPr id="45" name="Flowchart: Merge 44"/>
          <p:cNvSpPr/>
          <p:nvPr/>
        </p:nvSpPr>
        <p:spPr bwMode="auto">
          <a:xfrm>
            <a:off x="2982914" y="3864659"/>
            <a:ext cx="368300" cy="111903"/>
          </a:xfrm>
          <a:prstGeom prst="flowChartMerge">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sp>
        <p:nvSpPr>
          <p:cNvPr id="46" name="Flowchart: Merge 45"/>
          <p:cNvSpPr/>
          <p:nvPr/>
        </p:nvSpPr>
        <p:spPr bwMode="auto">
          <a:xfrm rot="16200000">
            <a:off x="1980823" y="1072233"/>
            <a:ext cx="264281" cy="177800"/>
          </a:xfrm>
          <a:prstGeom prst="flowChartMerge">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lIns="81633" tIns="40816" rIns="81633" bIns="40816" anchor="ctr"/>
          <a:lstStyle/>
          <a:p>
            <a:pPr algn="ctr" defTabSz="816377">
              <a:defRPr/>
            </a:pPr>
            <a:endParaRPr lang="en-US" sz="1324" dirty="0">
              <a:solidFill>
                <a:srgbClr val="646D72"/>
              </a:solidFill>
            </a:endParaRPr>
          </a:p>
        </p:txBody>
      </p:sp>
      <p:cxnSp>
        <p:nvCxnSpPr>
          <p:cNvPr id="7" name="Straight Connector 6"/>
          <p:cNvCxnSpPr>
            <a:cxnSpLocks noChangeShapeType="1"/>
            <a:endCxn id="25" idx="1"/>
          </p:cNvCxnSpPr>
          <p:nvPr/>
        </p:nvCxnSpPr>
        <p:spPr bwMode="auto">
          <a:xfrm>
            <a:off x="3890402" y="1153990"/>
            <a:ext cx="704849" cy="0"/>
          </a:xfrm>
          <a:prstGeom prst="line">
            <a:avLst/>
          </a:prstGeom>
          <a:noFill/>
          <a:ln w="9525" algn="ctr">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noChangeShapeType="1"/>
            <a:stCxn id="6151" idx="3"/>
            <a:endCxn id="6180" idx="1"/>
          </p:cNvCxnSpPr>
          <p:nvPr/>
        </p:nvCxnSpPr>
        <p:spPr bwMode="auto">
          <a:xfrm>
            <a:off x="3905950" y="1980095"/>
            <a:ext cx="891843" cy="0"/>
          </a:xfrm>
          <a:prstGeom prst="line">
            <a:avLst/>
          </a:prstGeom>
          <a:noFill/>
          <a:ln w="9525" algn="ctr">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cxnSpLocks noChangeShapeType="1"/>
            <a:endCxn id="78" idx="1"/>
          </p:cNvCxnSpPr>
          <p:nvPr/>
        </p:nvCxnSpPr>
        <p:spPr bwMode="auto">
          <a:xfrm>
            <a:off x="3896752" y="2730739"/>
            <a:ext cx="698499" cy="0"/>
          </a:xfrm>
          <a:prstGeom prst="line">
            <a:avLst/>
          </a:prstGeom>
          <a:noFill/>
          <a:ln w="9525" algn="ctr">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utoShape 31"/>
          <p:cNvSpPr>
            <a:spLocks noChangeArrowheads="1"/>
          </p:cNvSpPr>
          <p:nvPr/>
        </p:nvSpPr>
        <p:spPr bwMode="auto">
          <a:xfrm rot="5400000">
            <a:off x="7611771" y="1885196"/>
            <a:ext cx="500658" cy="1374094"/>
          </a:xfrm>
          <a:prstGeom prst="homePlate">
            <a:avLst>
              <a:gd name="adj" fmla="val 67636"/>
            </a:avLst>
          </a:prstGeom>
          <a:solidFill>
            <a:srgbClr val="66CCFF"/>
          </a:solidFill>
          <a:ln w="9525" algn="ctr">
            <a:solidFill>
              <a:schemeClr val="bg2"/>
            </a:solidFill>
            <a:miter lim="800000"/>
            <a:headEnd/>
            <a:tailEnd/>
          </a:ln>
          <a:effectLst/>
          <a:scene3d>
            <a:camera prst="orthographicFront"/>
            <a:lightRig rig="threePt" dir="t"/>
          </a:scene3d>
          <a:sp3d>
            <a:bevelT/>
          </a:sp3d>
        </p:spPr>
        <p:txBody>
          <a:bodyPr vert="vert270" lIns="81633" tIns="40816" rIns="81633" bIns="40816" anchor="ctr"/>
          <a:lstStyle/>
          <a:p>
            <a:pPr algn="ctr" defTabSz="816377">
              <a:defRPr/>
            </a:pPr>
            <a:r>
              <a:rPr lang="en-US" sz="956" b="1" dirty="0"/>
              <a:t> Ready for DCO Playback</a:t>
            </a:r>
          </a:p>
        </p:txBody>
      </p:sp>
      <p:cxnSp>
        <p:nvCxnSpPr>
          <p:cNvPr id="62" name="Straight Connector 61"/>
          <p:cNvCxnSpPr>
            <a:cxnSpLocks noChangeShapeType="1"/>
            <a:endCxn id="79" idx="1"/>
          </p:cNvCxnSpPr>
          <p:nvPr/>
        </p:nvCxnSpPr>
        <p:spPr bwMode="auto">
          <a:xfrm>
            <a:off x="3896752" y="4275367"/>
            <a:ext cx="698499" cy="596"/>
          </a:xfrm>
          <a:prstGeom prst="line">
            <a:avLst/>
          </a:prstGeom>
          <a:noFill/>
          <a:ln w="9525" algn="ctr">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 Box 24"/>
          <p:cNvSpPr txBox="1">
            <a:spLocks noChangeArrowheads="1"/>
          </p:cNvSpPr>
          <p:nvPr/>
        </p:nvSpPr>
        <p:spPr bwMode="auto">
          <a:xfrm>
            <a:off x="4288849" y="590550"/>
            <a:ext cx="2575090" cy="213918"/>
          </a:xfrm>
          <a:prstGeom prst="rect">
            <a:avLst/>
          </a:prstGeom>
          <a:ln/>
        </p:spPr>
        <p:style>
          <a:lnRef idx="3">
            <a:schemeClr val="lt1"/>
          </a:lnRef>
          <a:fillRef idx="1">
            <a:schemeClr val="accent2"/>
          </a:fillRef>
          <a:effectRef idx="1">
            <a:schemeClr val="accent2"/>
          </a:effectRef>
          <a:fontRef idx="minor">
            <a:schemeClr val="lt1"/>
          </a:fontRef>
        </p:style>
        <p:txBody>
          <a:bodyPr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spcBef>
                <a:spcPct val="10000"/>
              </a:spcBef>
              <a:defRPr/>
            </a:pPr>
            <a:r>
              <a:rPr lang="en-US" sz="1176" b="1" i="1" dirty="0">
                <a:solidFill>
                  <a:schemeClr val="bg2"/>
                </a:solidFill>
              </a:rPr>
              <a:t>Outputs</a:t>
            </a:r>
          </a:p>
        </p:txBody>
      </p:sp>
      <p:sp>
        <p:nvSpPr>
          <p:cNvPr id="71" name="Text Box 24"/>
          <p:cNvSpPr txBox="1">
            <a:spLocks noChangeArrowheads="1"/>
          </p:cNvSpPr>
          <p:nvPr/>
        </p:nvSpPr>
        <p:spPr bwMode="auto">
          <a:xfrm>
            <a:off x="1981995" y="590550"/>
            <a:ext cx="2306855"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defPPr>
              <a:defRPr lang="en-US"/>
            </a:defPPr>
            <a:lvl1pPr eaLnBrk="1" hangingPunct="1">
              <a:spcBef>
                <a:spcPct val="10000"/>
              </a:spcBef>
              <a:defRPr sz="1200" b="1" i="1">
                <a:solidFill>
                  <a:srgbClr val="005293"/>
                </a:solidFill>
                <a:latin typeface="Arial" charset="0"/>
                <a:ea typeface="ＭＳ Ｐゴシック" pitchFamily="34" charset="-128"/>
              </a:defRPr>
            </a:lvl1pPr>
            <a:lvl2pPr marL="742950" indent="-285750" eaLnBrk="0" hangingPunct="0">
              <a:defRPr>
                <a:solidFill>
                  <a:srgbClr val="646D72"/>
                </a:solidFill>
                <a:latin typeface="Arial" charset="0"/>
                <a:ea typeface="ＭＳ Ｐゴシック" pitchFamily="34" charset="-128"/>
              </a:defRPr>
            </a:lvl2pPr>
            <a:lvl3pPr marL="1143000" indent="-228600" eaLnBrk="0" hangingPunct="0">
              <a:defRPr>
                <a:solidFill>
                  <a:srgbClr val="646D72"/>
                </a:solidFill>
                <a:latin typeface="Arial" charset="0"/>
                <a:ea typeface="ＭＳ Ｐゴシック" pitchFamily="34" charset="-128"/>
              </a:defRPr>
            </a:lvl3pPr>
            <a:lvl4pPr marL="1600200" indent="-228600" eaLnBrk="0" hangingPunct="0">
              <a:defRPr>
                <a:solidFill>
                  <a:srgbClr val="646D72"/>
                </a:solidFill>
                <a:latin typeface="Arial" charset="0"/>
                <a:ea typeface="ＭＳ Ｐゴシック" pitchFamily="34" charset="-128"/>
              </a:defRPr>
            </a:lvl4pPr>
            <a:lvl5pPr marL="2057400" indent="-228600" eaLnBrk="0" hangingPunct="0">
              <a:defRPr>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9pPr>
          </a:lstStyle>
          <a:p>
            <a:pPr algn="ctr">
              <a:defRPr/>
            </a:pPr>
            <a:r>
              <a:rPr lang="en-US" sz="1176" dirty="0">
                <a:solidFill>
                  <a:schemeClr val="bg2"/>
                </a:solidFill>
              </a:rPr>
              <a:t>Activities</a:t>
            </a:r>
          </a:p>
        </p:txBody>
      </p:sp>
      <p:sp>
        <p:nvSpPr>
          <p:cNvPr id="73" name="Text Box 24"/>
          <p:cNvSpPr txBox="1">
            <a:spLocks noChangeArrowheads="1"/>
          </p:cNvSpPr>
          <p:nvPr/>
        </p:nvSpPr>
        <p:spPr bwMode="auto">
          <a:xfrm>
            <a:off x="6863938" y="590550"/>
            <a:ext cx="1905082" cy="213918"/>
          </a:xfrm>
          <a:prstGeom prst="rect">
            <a:avLst/>
          </a:prstGeom>
          <a:ln/>
        </p:spPr>
        <p:style>
          <a:lnRef idx="3">
            <a:schemeClr val="lt1"/>
          </a:lnRef>
          <a:fillRef idx="1">
            <a:schemeClr val="accent2"/>
          </a:fillRef>
          <a:effectRef idx="1">
            <a:schemeClr val="accent2"/>
          </a:effectRef>
          <a:fontRef idx="minor">
            <a:schemeClr val="lt1"/>
          </a:fontRef>
        </p:style>
        <p:txBody>
          <a:bodyPr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ctr" eaLnBrk="1" hangingPunct="1">
              <a:spcBef>
                <a:spcPct val="10000"/>
              </a:spcBef>
              <a:defRPr/>
            </a:pPr>
            <a:r>
              <a:rPr lang="en-US" sz="1176" b="1" i="1" dirty="0">
                <a:solidFill>
                  <a:schemeClr val="bg2"/>
                </a:solidFill>
              </a:rPr>
              <a:t>Status</a:t>
            </a:r>
          </a:p>
        </p:txBody>
      </p:sp>
      <p:sp>
        <p:nvSpPr>
          <p:cNvPr id="25" name="Flowchart: Document 24"/>
          <p:cNvSpPr/>
          <p:nvPr/>
        </p:nvSpPr>
        <p:spPr bwMode="auto">
          <a:xfrm>
            <a:off x="4595251" y="896852"/>
            <a:ext cx="2235315" cy="514276"/>
          </a:xfrm>
          <a:prstGeom prst="flowChartDocument">
            <a:avLst/>
          </a:prstGeom>
          <a:solidFill>
            <a:schemeClr val="bg2">
              <a:lumMod val="40000"/>
              <a:lumOff val="60000"/>
            </a:schemeClr>
          </a:solidFill>
          <a:ln w="3175" cap="rnd">
            <a:solidFill>
              <a:schemeClr val="tx1"/>
            </a:solidFill>
          </a:ln>
          <a:effectLst/>
          <a:extLst/>
        </p:spPr>
        <p:txBody>
          <a:bodyPr wrap="square"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Draft Stages, Steps, and UI</a:t>
            </a:r>
          </a:p>
          <a:p>
            <a:pPr algn="l">
              <a:spcBef>
                <a:spcPct val="10000"/>
              </a:spcBef>
              <a:buFontTx/>
              <a:buChar char="•"/>
              <a:defRPr/>
            </a:pPr>
            <a:r>
              <a:rPr lang="en-US" sz="1103" b="1" dirty="0">
                <a:solidFill>
                  <a:srgbClr val="B86E00"/>
                </a:solidFill>
                <a:latin typeface="Arial" pitchFamily="34" charset="0"/>
              </a:rPr>
              <a:t> Draft User Stories</a:t>
            </a:r>
            <a:endParaRPr lang="en-US" sz="800" b="1" dirty="0">
              <a:solidFill>
                <a:srgbClr val="B86E00"/>
              </a:solidFill>
              <a:latin typeface="Arial" pitchFamily="34" charset="0"/>
            </a:endParaRPr>
          </a:p>
        </p:txBody>
      </p:sp>
      <p:sp>
        <p:nvSpPr>
          <p:cNvPr id="78" name="Flowchart: Document 77"/>
          <p:cNvSpPr/>
          <p:nvPr/>
        </p:nvSpPr>
        <p:spPr bwMode="auto">
          <a:xfrm>
            <a:off x="4595251" y="2473601"/>
            <a:ext cx="2213322" cy="514276"/>
          </a:xfrm>
          <a:prstGeom prst="flowChartDocument">
            <a:avLst/>
          </a:prstGeom>
          <a:solidFill>
            <a:schemeClr val="bg2">
              <a:lumMod val="40000"/>
              <a:lumOff val="60000"/>
            </a:schemeClr>
          </a:solidFill>
          <a:ln w="3175" cap="rnd">
            <a:solidFill>
              <a:schemeClr val="tx1"/>
            </a:solidFill>
          </a:ln>
          <a:effectLst/>
          <a:extLst/>
        </p:spPr>
        <p:txBody>
          <a:bodyPr wrap="square" lIns="32653" tIns="40816" rIns="16326" bIns="16326" anchor="ctr">
            <a:spAutoFit/>
          </a:bodyPr>
          <a:lstStyle/>
          <a:p>
            <a:pPr algn="l">
              <a:spcBef>
                <a:spcPct val="10000"/>
              </a:spcBef>
              <a:buFontTx/>
              <a:buChar char="•"/>
              <a:defRPr/>
            </a:pPr>
            <a:r>
              <a:rPr lang="en-US" sz="1103" b="1" dirty="0">
                <a:solidFill>
                  <a:srgbClr val="B86E00"/>
                </a:solidFill>
                <a:latin typeface="Arial" pitchFamily="34" charset="0"/>
              </a:rPr>
              <a:t> Refine Stages, Steps, and UI</a:t>
            </a:r>
          </a:p>
          <a:p>
            <a:pPr algn="l">
              <a:spcBef>
                <a:spcPct val="10000"/>
              </a:spcBef>
              <a:buFontTx/>
              <a:buChar char="•"/>
              <a:defRPr/>
            </a:pPr>
            <a:r>
              <a:rPr lang="en-US" sz="1103" b="1" dirty="0">
                <a:solidFill>
                  <a:srgbClr val="B86E00"/>
                </a:solidFill>
                <a:latin typeface="Arial" pitchFamily="34" charset="0"/>
              </a:rPr>
              <a:t> Refine User Stories</a:t>
            </a:r>
            <a:endParaRPr lang="en-US" sz="800" b="1" dirty="0">
              <a:solidFill>
                <a:srgbClr val="B86E00"/>
              </a:solidFill>
              <a:latin typeface="Arial" pitchFamily="34" charset="0"/>
            </a:endParaRPr>
          </a:p>
        </p:txBody>
      </p:sp>
      <p:sp>
        <p:nvSpPr>
          <p:cNvPr id="79" name="Flowchart: Document 78"/>
          <p:cNvSpPr/>
          <p:nvPr/>
        </p:nvSpPr>
        <p:spPr bwMode="auto">
          <a:xfrm>
            <a:off x="4595251" y="4018825"/>
            <a:ext cx="2235316" cy="514276"/>
          </a:xfrm>
          <a:prstGeom prst="flowChartDocument">
            <a:avLst/>
          </a:prstGeom>
          <a:solidFill>
            <a:schemeClr val="bg2">
              <a:lumMod val="40000"/>
              <a:lumOff val="60000"/>
            </a:schemeClr>
          </a:solidFill>
          <a:ln w="3175" cap="rnd">
            <a:solidFill>
              <a:schemeClr val="tx1"/>
            </a:solidFill>
          </a:ln>
          <a:effectLst/>
          <a:extLst/>
        </p:spPr>
        <p:txBody>
          <a:bodyPr wrap="square" lIns="32653" tIns="40816" rIns="16326" bIns="16326" anchor="ctr">
            <a:spAutoFit/>
          </a:bodyPr>
          <a:lstStyle/>
          <a:p>
            <a:pPr>
              <a:spcBef>
                <a:spcPct val="10000"/>
              </a:spcBef>
              <a:buFontTx/>
              <a:buChar char="•"/>
              <a:defRPr/>
            </a:pPr>
            <a:r>
              <a:rPr lang="en-US" sz="1103" b="1" dirty="0">
                <a:solidFill>
                  <a:srgbClr val="B86E00"/>
                </a:solidFill>
                <a:latin typeface="Arial" pitchFamily="34" charset="0"/>
              </a:rPr>
              <a:t> Stages, Steps, and UI </a:t>
            </a:r>
          </a:p>
          <a:p>
            <a:pPr algn="l">
              <a:spcBef>
                <a:spcPct val="10000"/>
              </a:spcBef>
              <a:buFontTx/>
              <a:buChar char="•"/>
              <a:defRPr/>
            </a:pPr>
            <a:r>
              <a:rPr lang="en-US" sz="1103" b="1" dirty="0">
                <a:solidFill>
                  <a:srgbClr val="B86E00"/>
                </a:solidFill>
                <a:latin typeface="Arial" pitchFamily="34" charset="0"/>
              </a:rPr>
              <a:t> Sprint Ready User Stories </a:t>
            </a:r>
            <a:r>
              <a:rPr lang="en-US" sz="800" b="1" dirty="0">
                <a:solidFill>
                  <a:srgbClr val="B86E00"/>
                </a:solidFill>
                <a:latin typeface="Arial" pitchFamily="34" charset="0"/>
              </a:rPr>
              <a:t> </a:t>
            </a:r>
          </a:p>
        </p:txBody>
      </p:sp>
      <p:sp>
        <p:nvSpPr>
          <p:cNvPr id="95" name="AutoShape 31"/>
          <p:cNvSpPr>
            <a:spLocks noChangeArrowheads="1"/>
          </p:cNvSpPr>
          <p:nvPr/>
        </p:nvSpPr>
        <p:spPr bwMode="auto">
          <a:xfrm rot="5400000">
            <a:off x="7596040" y="2863643"/>
            <a:ext cx="532118" cy="1374096"/>
          </a:xfrm>
          <a:prstGeom prst="homePlate">
            <a:avLst>
              <a:gd name="adj" fmla="val 67636"/>
            </a:avLst>
          </a:prstGeom>
          <a:solidFill>
            <a:srgbClr val="78B832"/>
          </a:solidFill>
          <a:ln w="9525" algn="ctr">
            <a:solidFill>
              <a:schemeClr val="bg2"/>
            </a:solidFill>
            <a:miter lim="800000"/>
            <a:headEnd/>
            <a:tailEnd/>
          </a:ln>
          <a:effectLst/>
          <a:scene3d>
            <a:camera prst="orthographicFront"/>
            <a:lightRig rig="threePt" dir="t"/>
          </a:scene3d>
          <a:sp3d>
            <a:bevelT/>
          </a:sp3d>
        </p:spPr>
        <p:txBody>
          <a:bodyPr vert="vert270" lIns="81633" tIns="40816" rIns="81633" bIns="40816" anchor="ctr"/>
          <a:lstStyle/>
          <a:p>
            <a:pPr algn="ctr" defTabSz="816377">
              <a:defRPr/>
            </a:pPr>
            <a:r>
              <a:rPr lang="en-US" sz="956" b="1" dirty="0">
                <a:solidFill>
                  <a:schemeClr val="bg1"/>
                </a:solidFill>
              </a:rPr>
              <a:t> Ready for </a:t>
            </a:r>
          </a:p>
          <a:p>
            <a:pPr algn="ctr" defTabSz="816377">
              <a:defRPr/>
            </a:pPr>
            <a:r>
              <a:rPr lang="en-US" sz="956" b="1" dirty="0">
                <a:solidFill>
                  <a:schemeClr val="bg1"/>
                </a:solidFill>
              </a:rPr>
              <a:t>Approval</a:t>
            </a:r>
          </a:p>
        </p:txBody>
      </p:sp>
      <p:sp>
        <p:nvSpPr>
          <p:cNvPr id="48" name="Octagon 47"/>
          <p:cNvSpPr/>
          <p:nvPr/>
        </p:nvSpPr>
        <p:spPr bwMode="auto">
          <a:xfrm rot="5400000">
            <a:off x="7546385" y="3864026"/>
            <a:ext cx="588033" cy="719506"/>
          </a:xfrm>
          <a:prstGeom prst="octagon">
            <a:avLst/>
          </a:prstGeom>
          <a:solidFill>
            <a:srgbClr val="C00000"/>
          </a:solidFill>
          <a:ln w="9525" algn="ctr">
            <a:solidFill>
              <a:schemeClr val="bg2"/>
            </a:solidFill>
            <a:miter lim="800000"/>
            <a:headEnd/>
            <a:tailEnd/>
          </a:ln>
          <a:effectLst/>
          <a:scene3d>
            <a:camera prst="orthographicFront"/>
            <a:lightRig rig="threePt" dir="t"/>
          </a:scene3d>
          <a:sp3d>
            <a:bevelT/>
          </a:sp3d>
          <a:extLst/>
        </p:spPr>
        <p:txBody>
          <a:bodyPr vert="vert270" lIns="81633" tIns="40816" rIns="81633" bIns="40816" anchor="ctr"/>
          <a:lstStyle/>
          <a:p>
            <a:pPr algn="ctr" defTabSz="816377">
              <a:defRPr/>
            </a:pPr>
            <a:r>
              <a:rPr lang="en-US" sz="956" b="1" dirty="0">
                <a:solidFill>
                  <a:schemeClr val="bg1"/>
                </a:solidFill>
              </a:rPr>
              <a:t>Sign off</a:t>
            </a:r>
          </a:p>
        </p:txBody>
      </p:sp>
      <p:grpSp>
        <p:nvGrpSpPr>
          <p:cNvPr id="50" name="Group 49"/>
          <p:cNvGrpSpPr>
            <a:grpSpLocks/>
          </p:cNvGrpSpPr>
          <p:nvPr/>
        </p:nvGrpSpPr>
        <p:grpSpPr bwMode="auto">
          <a:xfrm>
            <a:off x="652465" y="993278"/>
            <a:ext cx="1131887" cy="805803"/>
            <a:chOff x="652350" y="1599570"/>
            <a:chExt cx="1132113" cy="906653"/>
          </a:xfrm>
          <a:solidFill>
            <a:schemeClr val="tx1">
              <a:lumMod val="50000"/>
              <a:lumOff val="50000"/>
            </a:schemeClr>
          </a:solidFill>
        </p:grpSpPr>
        <p:sp>
          <p:nvSpPr>
            <p:cNvPr id="98" name="Flowchart: Document 97"/>
            <p:cNvSpPr/>
            <p:nvPr/>
          </p:nvSpPr>
          <p:spPr bwMode="auto">
            <a:xfrm>
              <a:off x="774611" y="1744063"/>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defTabSz="816377">
                <a:defRPr/>
              </a:pPr>
              <a:endParaRPr lang="en-US" sz="1324" b="1" dirty="0">
                <a:solidFill>
                  <a:schemeClr val="bg1"/>
                </a:solidFill>
              </a:endParaRPr>
            </a:p>
          </p:txBody>
        </p:sp>
        <p:sp>
          <p:nvSpPr>
            <p:cNvPr id="49" name="Flowchart: Document 48"/>
            <p:cNvSpPr/>
            <p:nvPr/>
          </p:nvSpPr>
          <p:spPr bwMode="auto">
            <a:xfrm>
              <a:off x="723801" y="1674199"/>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defTabSz="816377">
                <a:defRPr/>
              </a:pPr>
              <a:endParaRPr lang="en-US" sz="1324" b="1" dirty="0">
                <a:solidFill>
                  <a:schemeClr val="bg1"/>
                </a:solidFill>
              </a:endParaRPr>
            </a:p>
          </p:txBody>
        </p:sp>
        <p:sp>
          <p:nvSpPr>
            <p:cNvPr id="99" name="Flowchart: Document 98"/>
            <p:cNvSpPr/>
            <p:nvPr/>
          </p:nvSpPr>
          <p:spPr bwMode="auto">
            <a:xfrm>
              <a:off x="652350" y="1599570"/>
              <a:ext cx="1009852" cy="762160"/>
            </a:xfrm>
            <a:prstGeom prst="flowChartDocument">
              <a:avLst/>
            </a:prstGeom>
            <a:grp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tIns="100848" anchor="ctr"/>
            <a:lstStyle/>
            <a:p>
              <a:pPr defTabSz="816377">
                <a:defRPr/>
              </a:pPr>
              <a:r>
                <a:rPr lang="en-US" sz="1176" b="1" dirty="0">
                  <a:solidFill>
                    <a:schemeClr val="bg1"/>
                  </a:solidFill>
                </a:rPr>
                <a:t>Artifacts</a:t>
              </a:r>
            </a:p>
          </p:txBody>
        </p:sp>
      </p:grpSp>
      <p:sp>
        <p:nvSpPr>
          <p:cNvPr id="101" name="Text Box 24"/>
          <p:cNvSpPr txBox="1">
            <a:spLocks noChangeArrowheads="1"/>
          </p:cNvSpPr>
          <p:nvPr/>
        </p:nvSpPr>
        <p:spPr bwMode="auto">
          <a:xfrm>
            <a:off x="4761143" y="3372912"/>
            <a:ext cx="2477857" cy="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marL="171450" indent="-171450"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algn="l" eaLnBrk="1" hangingPunct="1">
              <a:spcBef>
                <a:spcPct val="10000"/>
              </a:spcBef>
              <a:buFont typeface="Wingdings" pitchFamily="2" charset="2"/>
              <a:buChar char="ü"/>
            </a:pPr>
            <a:r>
              <a:rPr lang="en-US" sz="956" b="1" i="1" dirty="0">
                <a:solidFill>
                  <a:srgbClr val="005293"/>
                </a:solidFill>
              </a:rPr>
              <a:t>Collaborate</a:t>
            </a:r>
          </a:p>
          <a:p>
            <a:pPr algn="l" eaLnBrk="1" hangingPunct="1">
              <a:spcBef>
                <a:spcPct val="10000"/>
              </a:spcBef>
              <a:buFont typeface="Wingdings" pitchFamily="2" charset="2"/>
              <a:buChar char="ü"/>
            </a:pPr>
            <a:r>
              <a:rPr lang="en-US" sz="956" b="1" i="1" dirty="0">
                <a:solidFill>
                  <a:srgbClr val="005293"/>
                </a:solidFill>
              </a:rPr>
              <a:t>Iterate</a:t>
            </a:r>
          </a:p>
          <a:p>
            <a:pPr algn="l" eaLnBrk="1" hangingPunct="1">
              <a:spcBef>
                <a:spcPct val="10000"/>
              </a:spcBef>
              <a:buFont typeface="Wingdings" pitchFamily="2" charset="2"/>
              <a:buChar char="ü"/>
            </a:pPr>
            <a:r>
              <a:rPr lang="en-US" sz="956" b="1" i="1" dirty="0">
                <a:solidFill>
                  <a:srgbClr val="005293"/>
                </a:solidFill>
              </a:rPr>
              <a:t>Validate</a:t>
            </a:r>
          </a:p>
        </p:txBody>
      </p:sp>
      <p:sp>
        <p:nvSpPr>
          <p:cNvPr id="102" name="Text Box 24"/>
          <p:cNvSpPr txBox="1">
            <a:spLocks noChangeArrowheads="1"/>
          </p:cNvSpPr>
          <p:nvPr/>
        </p:nvSpPr>
        <p:spPr bwMode="auto">
          <a:xfrm>
            <a:off x="131545" y="1818894"/>
            <a:ext cx="2306855" cy="8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326" tIns="16326" rIns="16326" bIns="16326">
            <a:spAutoFit/>
          </a:bodyPr>
          <a:lstStyle>
            <a:lvl1pPr eaLnBrk="0" hangingPunct="0">
              <a:defRPr sz="2200">
                <a:solidFill>
                  <a:srgbClr val="646D72"/>
                </a:solidFill>
                <a:latin typeface="Arial" charset="0"/>
                <a:ea typeface="ＭＳ Ｐゴシック" pitchFamily="34" charset="-128"/>
              </a:defRPr>
            </a:lvl1pPr>
            <a:lvl2pPr marL="742950" indent="-285750" eaLnBrk="0" hangingPunct="0">
              <a:defRPr sz="2200">
                <a:solidFill>
                  <a:srgbClr val="646D72"/>
                </a:solidFill>
                <a:latin typeface="Arial" charset="0"/>
                <a:ea typeface="ＭＳ Ｐゴシック" pitchFamily="34" charset="-128"/>
              </a:defRPr>
            </a:lvl2pPr>
            <a:lvl3pPr marL="1143000" indent="-228600" eaLnBrk="0" hangingPunct="0">
              <a:defRPr sz="2200">
                <a:solidFill>
                  <a:srgbClr val="646D72"/>
                </a:solidFill>
                <a:latin typeface="Arial" charset="0"/>
                <a:ea typeface="ＭＳ Ｐゴシック" pitchFamily="34" charset="-128"/>
              </a:defRPr>
            </a:lvl3pPr>
            <a:lvl4pPr marL="1600200" indent="-228600" eaLnBrk="0" hangingPunct="0">
              <a:defRPr sz="2200">
                <a:solidFill>
                  <a:srgbClr val="646D72"/>
                </a:solidFill>
                <a:latin typeface="Arial" charset="0"/>
                <a:ea typeface="ＭＳ Ｐゴシック" pitchFamily="34" charset="-128"/>
              </a:defRPr>
            </a:lvl4pPr>
            <a:lvl5pPr marL="2057400" indent="-228600" eaLnBrk="0" hangingPunct="0">
              <a:defRPr sz="2200">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ＭＳ Ｐゴシック" pitchFamily="34" charset="-128"/>
              </a:defRPr>
            </a:lvl9pPr>
          </a:lstStyle>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Vision &amp; Business Outcomes</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Personas &amp; Journeys</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Gap Analysis or Prototype</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Roadmap</a:t>
            </a:r>
          </a:p>
          <a:p>
            <a:pPr marL="153071" indent="-153071" eaLnBrk="1" hangingPunct="1">
              <a:spcBef>
                <a:spcPct val="10000"/>
              </a:spcBef>
              <a:buFont typeface="Wingdings" pitchFamily="2" charset="2"/>
              <a:buChar char="ü"/>
              <a:defRPr/>
            </a:pPr>
            <a:r>
              <a:rPr lang="en-US" sz="956" b="1" i="1" dirty="0">
                <a:solidFill>
                  <a:schemeClr val="accent5">
                    <a:lumMod val="50000"/>
                  </a:schemeClr>
                </a:solidFill>
              </a:rPr>
              <a:t>Minimal Lovable Product</a:t>
            </a:r>
          </a:p>
        </p:txBody>
      </p:sp>
      <p:sp>
        <p:nvSpPr>
          <p:cNvPr id="6202" name="Rectangle 58"/>
          <p:cNvSpPr>
            <a:spLocks noChangeArrowheads="1"/>
          </p:cNvSpPr>
          <p:nvPr/>
        </p:nvSpPr>
        <p:spPr bwMode="auto">
          <a:xfrm rot="10800000">
            <a:off x="6888278" y="804557"/>
            <a:ext cx="1887537" cy="3870981"/>
          </a:xfrm>
          <a:prstGeom prst="rect">
            <a:avLst/>
          </a:prstGeom>
          <a:solidFill>
            <a:srgbClr val="D7D7D7">
              <a:alpha val="20000"/>
            </a:srgb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81633" tIns="40816" rIns="81633" bIns="40816" anchor="ctr"/>
          <a:lstStyle/>
          <a:p>
            <a:pPr algn="ctr" defTabSz="816377"/>
            <a:endParaRPr lang="en-US" sz="1324" dirty="0"/>
          </a:p>
        </p:txBody>
      </p:sp>
      <p:sp>
        <p:nvSpPr>
          <p:cNvPr id="41" name="Text Box 24"/>
          <p:cNvSpPr txBox="1">
            <a:spLocks noChangeArrowheads="1"/>
          </p:cNvSpPr>
          <p:nvPr/>
        </p:nvSpPr>
        <p:spPr bwMode="auto">
          <a:xfrm>
            <a:off x="446568" y="590550"/>
            <a:ext cx="1535427" cy="213918"/>
          </a:xfrm>
          <a:prstGeom prst="rect">
            <a:avLst/>
          </a:prstGeom>
          <a:ln/>
        </p:spPr>
        <p:style>
          <a:lnRef idx="3">
            <a:schemeClr val="lt1"/>
          </a:lnRef>
          <a:fillRef idx="1">
            <a:schemeClr val="accent2"/>
          </a:fillRef>
          <a:effectRef idx="1">
            <a:schemeClr val="accent2"/>
          </a:effectRef>
          <a:fontRef idx="minor">
            <a:schemeClr val="lt1"/>
          </a:fontRef>
        </p:style>
        <p:txBody>
          <a:bodyPr wrap="square" lIns="16326" tIns="16326" rIns="16326" bIns="16326">
            <a:spAutoFit/>
          </a:bodyPr>
          <a:lstStyle>
            <a:defPPr>
              <a:defRPr lang="en-US"/>
            </a:defPPr>
            <a:lvl1pPr eaLnBrk="1" hangingPunct="1">
              <a:spcBef>
                <a:spcPct val="10000"/>
              </a:spcBef>
              <a:defRPr sz="1200" b="1" i="1">
                <a:solidFill>
                  <a:srgbClr val="005293"/>
                </a:solidFill>
                <a:latin typeface="Arial" charset="0"/>
                <a:ea typeface="ＭＳ Ｐゴシック" pitchFamily="34" charset="-128"/>
              </a:defRPr>
            </a:lvl1pPr>
            <a:lvl2pPr marL="742950" indent="-285750" eaLnBrk="0" hangingPunct="0">
              <a:defRPr>
                <a:solidFill>
                  <a:srgbClr val="646D72"/>
                </a:solidFill>
                <a:latin typeface="Arial" charset="0"/>
                <a:ea typeface="ＭＳ Ｐゴシック" pitchFamily="34" charset="-128"/>
              </a:defRPr>
            </a:lvl2pPr>
            <a:lvl3pPr marL="1143000" indent="-228600" eaLnBrk="0" hangingPunct="0">
              <a:defRPr>
                <a:solidFill>
                  <a:srgbClr val="646D72"/>
                </a:solidFill>
                <a:latin typeface="Arial" charset="0"/>
                <a:ea typeface="ＭＳ Ｐゴシック" pitchFamily="34" charset="-128"/>
              </a:defRPr>
            </a:lvl3pPr>
            <a:lvl4pPr marL="1600200" indent="-228600" eaLnBrk="0" hangingPunct="0">
              <a:defRPr>
                <a:solidFill>
                  <a:srgbClr val="646D72"/>
                </a:solidFill>
                <a:latin typeface="Arial" charset="0"/>
                <a:ea typeface="ＭＳ Ｐゴシック" pitchFamily="34" charset="-128"/>
              </a:defRPr>
            </a:lvl4pPr>
            <a:lvl5pPr marL="2057400" indent="-228600" eaLnBrk="0" hangingPunct="0">
              <a:defRPr>
                <a:solidFill>
                  <a:srgbClr val="646D72"/>
                </a:solidFill>
                <a:latin typeface="Arial" charset="0"/>
                <a:ea typeface="ＭＳ Ｐゴシック" pitchFamily="34" charset="-128"/>
              </a:defRPr>
            </a:lvl5pPr>
            <a:lvl6pPr marL="25146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6pPr>
            <a:lvl7pPr marL="29718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7pPr>
            <a:lvl8pPr marL="34290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8pPr>
            <a:lvl9pPr marL="3886200" indent="-228600" algn="ctr" defTabSz="457200" eaLnBrk="0" fontAlgn="base" hangingPunct="0">
              <a:spcBef>
                <a:spcPct val="0"/>
              </a:spcBef>
              <a:spcAft>
                <a:spcPct val="0"/>
              </a:spcAft>
              <a:defRPr>
                <a:solidFill>
                  <a:srgbClr val="646D72"/>
                </a:solidFill>
                <a:latin typeface="Arial" charset="0"/>
                <a:ea typeface="ＭＳ Ｐゴシック" pitchFamily="34" charset="-128"/>
              </a:defRPr>
            </a:lvl9pPr>
          </a:lstStyle>
          <a:p>
            <a:pPr algn="ctr">
              <a:defRPr/>
            </a:pPr>
            <a:r>
              <a:rPr lang="en-US" sz="1176" dirty="0">
                <a:solidFill>
                  <a:schemeClr val="bg2"/>
                </a:solidFill>
              </a:rPr>
              <a:t>Inputs</a:t>
            </a:r>
          </a:p>
        </p:txBody>
      </p:sp>
      <p:sp>
        <p:nvSpPr>
          <p:cNvPr id="52" name="Slide Number Placeholder 3">
            <a:extLst>
              <a:ext uri="{FF2B5EF4-FFF2-40B4-BE49-F238E27FC236}">
                <a16:creationId xmlns:a16="http://schemas.microsoft.com/office/drawing/2014/main" id="{78523E39-D6AD-4B17-AE80-DE5CC7E44A58}"/>
              </a:ext>
            </a:extLst>
          </p:cNvPr>
          <p:cNvSpPr txBox="1">
            <a:spLocks/>
          </p:cNvSpPr>
          <p:nvPr/>
        </p:nvSpPr>
        <p:spPr>
          <a:xfrm>
            <a:off x="8595360" y="4903770"/>
            <a:ext cx="320040" cy="1825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C005EB-05AB-4350-8862-D44178390B49}" type="slidenum">
              <a:rPr lang="en-US" sz="600" b="1" smtClean="0">
                <a:solidFill>
                  <a:schemeClr val="bg1"/>
                </a:solidFill>
              </a:rPr>
              <a:pPr/>
              <a:t>23</a:t>
            </a:fld>
            <a:endParaRPr lang="en-US" sz="600" b="1" dirty="0">
              <a:solidFill>
                <a:schemeClr val="bg1"/>
              </a:solidFill>
            </a:endParaRPr>
          </a:p>
        </p:txBody>
      </p:sp>
    </p:spTree>
    <p:extLst>
      <p:ext uri="{BB962C8B-B14F-4D97-AF65-F5344CB8AC3E}">
        <p14:creationId xmlns:p14="http://schemas.microsoft.com/office/powerpoint/2010/main" val="2632757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down)">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02"/>
                                        </p:tgtEl>
                                        <p:attrNameLst>
                                          <p:attrName>style.visibility</p:attrName>
                                        </p:attrNameLst>
                                      </p:cBhvr>
                                      <p:to>
                                        <p:strVal val="visible"/>
                                      </p:to>
                                    </p:set>
                                    <p:animEffect transition="in" filter="fade">
                                      <p:cBhvr>
                                        <p:cTn id="22" dur="2000"/>
                                        <p:tgtEl>
                                          <p:spTgt spid="6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6150"/>
                                        </p:tgtEl>
                                        <p:attrNameLst>
                                          <p:attrName>style.visibility</p:attrName>
                                        </p:attrNameLst>
                                      </p:cBhvr>
                                      <p:to>
                                        <p:strVal val="visible"/>
                                      </p:to>
                                    </p:set>
                                    <p:animEffect transition="in" filter="fade">
                                      <p:cBhvr>
                                        <p:cTn id="46" dur="500"/>
                                        <p:tgtEl>
                                          <p:spTgt spid="615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151"/>
                                        </p:tgtEl>
                                        <p:attrNameLst>
                                          <p:attrName>style.visibility</p:attrName>
                                        </p:attrNameLst>
                                      </p:cBhvr>
                                      <p:to>
                                        <p:strVal val="visible"/>
                                      </p:to>
                                    </p:set>
                                    <p:animEffect transition="in" filter="fade">
                                      <p:cBhvr>
                                        <p:cTn id="51" dur="500"/>
                                        <p:tgtEl>
                                          <p:spTgt spid="615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6152"/>
                                        </p:tgtEl>
                                        <p:attrNameLst>
                                          <p:attrName>style.visibility</p:attrName>
                                        </p:attrNameLst>
                                      </p:cBhvr>
                                      <p:to>
                                        <p:strVal val="visible"/>
                                      </p:to>
                                    </p:set>
                                    <p:animEffect transition="in" filter="fade">
                                      <p:cBhvr>
                                        <p:cTn id="56" dur="500"/>
                                        <p:tgtEl>
                                          <p:spTgt spid="615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153"/>
                                        </p:tgtEl>
                                        <p:attrNameLst>
                                          <p:attrName>style.visibility</p:attrName>
                                        </p:attrNameLst>
                                      </p:cBhvr>
                                      <p:to>
                                        <p:strVal val="visible"/>
                                      </p:to>
                                    </p:set>
                                    <p:animEffect transition="in" filter="fade">
                                      <p:cBhvr>
                                        <p:cTn id="61" dur="500"/>
                                        <p:tgtEl>
                                          <p:spTgt spid="615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154"/>
                                        </p:tgtEl>
                                        <p:attrNameLst>
                                          <p:attrName>style.visibility</p:attrName>
                                        </p:attrNameLst>
                                      </p:cBhvr>
                                      <p:to>
                                        <p:strVal val="visible"/>
                                      </p:to>
                                    </p:set>
                                    <p:animEffect transition="in" filter="fade">
                                      <p:cBhvr>
                                        <p:cTn id="66" dur="500"/>
                                        <p:tgtEl>
                                          <p:spTgt spid="61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nodeType="afterGroup">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par>
                          <p:cTn id="74" fill="hold" nodeType="afterGroup">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nodeType="afterGroup">
                            <p:stCondLst>
                              <p:cond delay="150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16" fill="hold" nodeType="clickEffect">
                                  <p:stCondLst>
                                    <p:cond delay="0"/>
                                  </p:stCondLst>
                                  <p:childTnLst>
                                    <p:set>
                                      <p:cBhvr>
                                        <p:cTn id="93" dur="1" fill="hold">
                                          <p:stCondLst>
                                            <p:cond delay="0"/>
                                          </p:stCondLst>
                                        </p:cTn>
                                        <p:tgtEl>
                                          <p:spTgt spid="6164"/>
                                        </p:tgtEl>
                                        <p:attrNameLst>
                                          <p:attrName>style.visibility</p:attrName>
                                        </p:attrNameLst>
                                      </p:cBhvr>
                                      <p:to>
                                        <p:strVal val="visible"/>
                                      </p:to>
                                    </p:set>
                                    <p:anim calcmode="lin" valueType="num">
                                      <p:cBhvr>
                                        <p:cTn id="94" dur="500" fill="hold"/>
                                        <p:tgtEl>
                                          <p:spTgt spid="6164"/>
                                        </p:tgtEl>
                                        <p:attrNameLst>
                                          <p:attrName>ppt_w</p:attrName>
                                        </p:attrNameLst>
                                      </p:cBhvr>
                                      <p:tavLst>
                                        <p:tav tm="0">
                                          <p:val>
                                            <p:fltVal val="0"/>
                                          </p:val>
                                        </p:tav>
                                        <p:tav tm="100000">
                                          <p:val>
                                            <p:strVal val="#ppt_w"/>
                                          </p:val>
                                        </p:tav>
                                      </p:tavLst>
                                    </p:anim>
                                    <p:anim calcmode="lin" valueType="num">
                                      <p:cBhvr>
                                        <p:cTn id="95" dur="500" fill="hold"/>
                                        <p:tgtEl>
                                          <p:spTgt spid="6164"/>
                                        </p:tgtEl>
                                        <p:attrNameLst>
                                          <p:attrName>ppt_h</p:attrName>
                                        </p:attrNameLst>
                                      </p:cBhvr>
                                      <p:tavLst>
                                        <p:tav tm="0">
                                          <p:val>
                                            <p:fltVal val="0"/>
                                          </p:val>
                                        </p:tav>
                                        <p:tav tm="100000">
                                          <p:val>
                                            <p:strVal val="#ppt_h"/>
                                          </p:val>
                                        </p:tav>
                                      </p:tavLst>
                                    </p:anim>
                                    <p:animEffect transition="in" filter="fade">
                                      <p:cBhvr>
                                        <p:cTn id="96" dur="500"/>
                                        <p:tgtEl>
                                          <p:spTgt spid="616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 presetClass="entr" presetSubtype="0" fill="hold" nodeType="withEffect">
                                  <p:stCondLst>
                                    <p:cond delay="0"/>
                                  </p:stCondLst>
                                  <p:childTnLst>
                                    <p:set>
                                      <p:cBhvr>
                                        <p:cTn id="103" dur="1" fill="hold">
                                          <p:stCondLst>
                                            <p:cond delay="0"/>
                                          </p:stCondLst>
                                        </p:cTn>
                                        <p:tgtEl>
                                          <p:spTgt spid="6180">
                                            <p:txEl>
                                              <p:pRg st="0" end="0"/>
                                            </p:txEl>
                                          </p:spTgt>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6180">
                                            <p:txEl>
                                              <p:pRg st="1" end="1"/>
                                            </p:txEl>
                                          </p:spTgt>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6173"/>
                                        </p:tgtEl>
                                        <p:attrNameLst>
                                          <p:attrName>style.visibility</p:attrName>
                                        </p:attrNameLst>
                                      </p:cBhvr>
                                      <p:to>
                                        <p:strVal val="visible"/>
                                      </p:to>
                                    </p:set>
                                    <p:anim calcmode="lin" valueType="num">
                                      <p:cBhvr>
                                        <p:cTn id="110" dur="1000" fill="hold"/>
                                        <p:tgtEl>
                                          <p:spTgt spid="6173"/>
                                        </p:tgtEl>
                                        <p:attrNameLst>
                                          <p:attrName>ppt_w</p:attrName>
                                        </p:attrNameLst>
                                      </p:cBhvr>
                                      <p:tavLst>
                                        <p:tav tm="0">
                                          <p:val>
                                            <p:fltVal val="0"/>
                                          </p:val>
                                        </p:tav>
                                        <p:tav tm="100000">
                                          <p:val>
                                            <p:strVal val="#ppt_w"/>
                                          </p:val>
                                        </p:tav>
                                      </p:tavLst>
                                    </p:anim>
                                    <p:anim calcmode="lin" valueType="num">
                                      <p:cBhvr>
                                        <p:cTn id="111" dur="1000" fill="hold"/>
                                        <p:tgtEl>
                                          <p:spTgt spid="6173"/>
                                        </p:tgtEl>
                                        <p:attrNameLst>
                                          <p:attrName>ppt_h</p:attrName>
                                        </p:attrNameLst>
                                      </p:cBhvr>
                                      <p:tavLst>
                                        <p:tav tm="0">
                                          <p:val>
                                            <p:fltVal val="0"/>
                                          </p:val>
                                        </p:tav>
                                        <p:tav tm="100000">
                                          <p:val>
                                            <p:strVal val="#ppt_h"/>
                                          </p:val>
                                        </p:tav>
                                      </p:tavLst>
                                    </p:anim>
                                    <p:anim calcmode="lin" valueType="num">
                                      <p:cBhvr>
                                        <p:cTn id="112" dur="1000" fill="hold"/>
                                        <p:tgtEl>
                                          <p:spTgt spid="6173"/>
                                        </p:tgtEl>
                                        <p:attrNameLst>
                                          <p:attrName>style.rotation</p:attrName>
                                        </p:attrNameLst>
                                      </p:cBhvr>
                                      <p:tavLst>
                                        <p:tav tm="0">
                                          <p:val>
                                            <p:fltVal val="90"/>
                                          </p:val>
                                        </p:tav>
                                        <p:tav tm="100000">
                                          <p:val>
                                            <p:fltVal val="0"/>
                                          </p:val>
                                        </p:tav>
                                      </p:tavLst>
                                    </p:anim>
                                    <p:animEffect transition="in" filter="fade">
                                      <p:cBhvr>
                                        <p:cTn id="113" dur="1000"/>
                                        <p:tgtEl>
                                          <p:spTgt spid="617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fade">
                                      <p:cBhvr>
                                        <p:cTn id="121" dur="500"/>
                                        <p:tgtEl>
                                          <p:spTgt spid="7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16" fill="hold" nodeType="click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Effect transition="in" filter="fade">
                                      <p:cBhvr>
                                        <p:cTn id="128" dur="500"/>
                                        <p:tgtEl>
                                          <p:spTgt spid="6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155"/>
                                        </p:tgtEl>
                                        <p:attrNameLst>
                                          <p:attrName>style.visibility</p:attrName>
                                        </p:attrNameLst>
                                      </p:cBhvr>
                                      <p:to>
                                        <p:strVal val="visible"/>
                                      </p:to>
                                    </p:set>
                                    <p:animEffect transition="in" filter="fade">
                                      <p:cBhvr>
                                        <p:cTn id="133" dur="500"/>
                                        <p:tgtEl>
                                          <p:spTgt spid="615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nodeType="clickEffect">
                                  <p:stCondLst>
                                    <p:cond delay="0"/>
                                  </p:stCondLst>
                                  <p:childTnLst>
                                    <p:set>
                                      <p:cBhvr>
                                        <p:cTn id="137" dur="1" fill="hold">
                                          <p:stCondLst>
                                            <p:cond delay="0"/>
                                          </p:stCondLst>
                                        </p:cTn>
                                        <p:tgtEl>
                                          <p:spTgt spid="101">
                                            <p:txEl>
                                              <p:pRg st="0" end="0"/>
                                            </p:txEl>
                                          </p:spTgt>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101">
                                            <p:txEl>
                                              <p:pRg st="1" end="1"/>
                                            </p:txEl>
                                          </p:spTgt>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6171"/>
                                        </p:tgtEl>
                                        <p:attrNameLst>
                                          <p:attrName>style.visibility</p:attrName>
                                        </p:attrNameLst>
                                      </p:cBhvr>
                                      <p:to>
                                        <p:strVal val="visible"/>
                                      </p:to>
                                    </p:set>
                                    <p:animEffect transition="in" filter="fade">
                                      <p:cBhvr>
                                        <p:cTn id="146" dur="500"/>
                                        <p:tgtEl>
                                          <p:spTgt spid="6171"/>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17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6156"/>
                                        </p:tgtEl>
                                        <p:attrNameLst>
                                          <p:attrName>style.visibility</p:attrName>
                                        </p:attrNameLst>
                                      </p:cBhvr>
                                      <p:to>
                                        <p:strVal val="visible"/>
                                      </p:to>
                                    </p:set>
                                    <p:animEffect transition="in" filter="fade">
                                      <p:cBhvr>
                                        <p:cTn id="155" dur="500"/>
                                        <p:tgtEl>
                                          <p:spTgt spid="6156"/>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53" presetClass="entr" presetSubtype="16" fill="hold" nodeType="clickEffect">
                                  <p:stCondLst>
                                    <p:cond delay="0"/>
                                  </p:stCondLst>
                                  <p:childTnLst>
                                    <p:set>
                                      <p:cBhvr>
                                        <p:cTn id="159" dur="1" fill="hold">
                                          <p:stCondLst>
                                            <p:cond delay="0"/>
                                          </p:stCondLst>
                                        </p:cTn>
                                        <p:tgtEl>
                                          <p:spTgt spid="95"/>
                                        </p:tgtEl>
                                        <p:attrNameLst>
                                          <p:attrName>style.visibility</p:attrName>
                                        </p:attrNameLst>
                                      </p:cBhvr>
                                      <p:to>
                                        <p:strVal val="visible"/>
                                      </p:to>
                                    </p:set>
                                    <p:anim calcmode="lin" valueType="num">
                                      <p:cBhvr>
                                        <p:cTn id="160" dur="500" fill="hold"/>
                                        <p:tgtEl>
                                          <p:spTgt spid="95"/>
                                        </p:tgtEl>
                                        <p:attrNameLst>
                                          <p:attrName>ppt_w</p:attrName>
                                        </p:attrNameLst>
                                      </p:cBhvr>
                                      <p:tavLst>
                                        <p:tav tm="0">
                                          <p:val>
                                            <p:fltVal val="0"/>
                                          </p:val>
                                        </p:tav>
                                        <p:tav tm="100000">
                                          <p:val>
                                            <p:strVal val="#ppt_w"/>
                                          </p:val>
                                        </p:tav>
                                      </p:tavLst>
                                    </p:anim>
                                    <p:anim calcmode="lin" valueType="num">
                                      <p:cBhvr>
                                        <p:cTn id="161" dur="500" fill="hold"/>
                                        <p:tgtEl>
                                          <p:spTgt spid="95"/>
                                        </p:tgtEl>
                                        <p:attrNameLst>
                                          <p:attrName>ppt_h</p:attrName>
                                        </p:attrNameLst>
                                      </p:cBhvr>
                                      <p:tavLst>
                                        <p:tav tm="0">
                                          <p:val>
                                            <p:fltVal val="0"/>
                                          </p:val>
                                        </p:tav>
                                        <p:tav tm="100000">
                                          <p:val>
                                            <p:strVal val="#ppt_h"/>
                                          </p:val>
                                        </p:tav>
                                      </p:tavLst>
                                    </p:anim>
                                    <p:animEffect transition="in" filter="fade">
                                      <p:cBhvr>
                                        <p:cTn id="162" dur="500"/>
                                        <p:tgtEl>
                                          <p:spTgt spid="95"/>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nodeType="clickEffect">
                                  <p:stCondLst>
                                    <p:cond delay="0"/>
                                  </p:stCondLst>
                                  <p:childTnLst>
                                    <p:set>
                                      <p:cBhvr>
                                        <p:cTn id="166" dur="1" fill="hold">
                                          <p:stCondLst>
                                            <p:cond delay="0"/>
                                          </p:stCondLst>
                                        </p:cTn>
                                        <p:tgtEl>
                                          <p:spTgt spid="62"/>
                                        </p:tgtEl>
                                        <p:attrNameLst>
                                          <p:attrName>style.visibility</p:attrName>
                                        </p:attrNameLst>
                                      </p:cBhvr>
                                      <p:to>
                                        <p:strVal val="visible"/>
                                      </p:to>
                                    </p:set>
                                    <p:animEffect transition="in" filter="fade">
                                      <p:cBhvr>
                                        <p:cTn id="167" dur="500"/>
                                        <p:tgtEl>
                                          <p:spTgt spid="6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9"/>
                                        </p:tgtEl>
                                        <p:attrNameLst>
                                          <p:attrName>style.visibility</p:attrName>
                                        </p:attrNameLst>
                                      </p:cBhvr>
                                      <p:to>
                                        <p:strVal val="visible"/>
                                      </p:to>
                                    </p:set>
                                    <p:animEffect transition="in" filter="fade">
                                      <p:cBhvr>
                                        <p:cTn id="170" dur="500"/>
                                        <p:tgtEl>
                                          <p:spTgt spid="79"/>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16" fill="hold" nodeType="clickEffect">
                                  <p:stCondLst>
                                    <p:cond delay="0"/>
                                  </p:stCondLst>
                                  <p:childTnLst>
                                    <p:set>
                                      <p:cBhvr>
                                        <p:cTn id="174" dur="1" fill="hold">
                                          <p:stCondLst>
                                            <p:cond delay="0"/>
                                          </p:stCondLst>
                                        </p:cTn>
                                        <p:tgtEl>
                                          <p:spTgt spid="48"/>
                                        </p:tgtEl>
                                        <p:attrNameLst>
                                          <p:attrName>style.visibility</p:attrName>
                                        </p:attrNameLst>
                                      </p:cBhvr>
                                      <p:to>
                                        <p:strVal val="visible"/>
                                      </p:to>
                                    </p:set>
                                    <p:anim calcmode="lin" valueType="num">
                                      <p:cBhvr>
                                        <p:cTn id="175" dur="500" fill="hold"/>
                                        <p:tgtEl>
                                          <p:spTgt spid="48"/>
                                        </p:tgtEl>
                                        <p:attrNameLst>
                                          <p:attrName>ppt_w</p:attrName>
                                        </p:attrNameLst>
                                      </p:cBhvr>
                                      <p:tavLst>
                                        <p:tav tm="0">
                                          <p:val>
                                            <p:fltVal val="0"/>
                                          </p:val>
                                        </p:tav>
                                        <p:tav tm="100000">
                                          <p:val>
                                            <p:strVal val="#ppt_w"/>
                                          </p:val>
                                        </p:tav>
                                      </p:tavLst>
                                    </p:anim>
                                    <p:anim calcmode="lin" valueType="num">
                                      <p:cBhvr>
                                        <p:cTn id="176" dur="500" fill="hold"/>
                                        <p:tgtEl>
                                          <p:spTgt spid="48"/>
                                        </p:tgtEl>
                                        <p:attrNameLst>
                                          <p:attrName>ppt_h</p:attrName>
                                        </p:attrNameLst>
                                      </p:cBhvr>
                                      <p:tavLst>
                                        <p:tav tm="0">
                                          <p:val>
                                            <p:fltVal val="0"/>
                                          </p:val>
                                        </p:tav>
                                        <p:tav tm="100000">
                                          <p:val>
                                            <p:strVal val="#ppt_h"/>
                                          </p:val>
                                        </p:tav>
                                      </p:tavLst>
                                    </p:anim>
                                    <p:animEffect transition="in" filter="fade">
                                      <p:cBhvr>
                                        <p:cTn id="1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animBg="1"/>
      <p:bldP spid="6171" grpId="0"/>
      <p:bldP spid="6173" grpId="0"/>
      <p:bldP spid="6176" grpId="0"/>
      <p:bldP spid="5" grpId="0" animBg="1"/>
      <p:bldP spid="43" grpId="0" animBg="1"/>
      <p:bldP spid="44" grpId="0" animBg="1"/>
      <p:bldP spid="45" grpId="0" animBg="1"/>
      <p:bldP spid="46" grpId="0" animBg="1"/>
      <p:bldP spid="25" grpId="0" animBg="1"/>
      <p:bldP spid="78" grpId="0" animBg="1"/>
      <p:bldP spid="79" grpId="0" animBg="1"/>
      <p:bldP spid="62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19F6F1-3CEC-4E00-B29E-2AB90D97AF26}"/>
              </a:ext>
            </a:extLst>
          </p:cNvPr>
          <p:cNvSpPr/>
          <p:nvPr/>
        </p:nvSpPr>
        <p:spPr>
          <a:xfrm>
            <a:off x="0" y="0"/>
            <a:ext cx="9144000" cy="4857750"/>
          </a:xfrm>
          <a:prstGeom prst="rect">
            <a:avLst/>
          </a:prstGeom>
          <a:solidFill>
            <a:schemeClr val="tx1"/>
          </a:solidFill>
          <a:ln>
            <a:noFill/>
          </a:ln>
        </p:spPr>
        <p:style>
          <a:lnRef idx="0">
            <a:schemeClr val="dk1"/>
          </a:lnRef>
          <a:fillRef idx="1">
            <a:schemeClr val="dk1"/>
          </a:fillRef>
          <a:effectRef idx="0">
            <a:schemeClr val="dk1"/>
          </a:effectRef>
          <a:fontRef idx="minor">
            <a:schemeClr val="lt1"/>
          </a:fontRef>
        </p:style>
        <p:txBody>
          <a:bodyPr rtlCol="0" anchor="ctr"/>
          <a:lstStyle/>
          <a:p>
            <a:endParaRPr lang="en-US" sz="1200" dirty="0"/>
          </a:p>
        </p:txBody>
      </p:sp>
      <p:sp>
        <p:nvSpPr>
          <p:cNvPr id="6" name="TextBox 5">
            <a:extLst>
              <a:ext uri="{FF2B5EF4-FFF2-40B4-BE49-F238E27FC236}">
                <a16:creationId xmlns:a16="http://schemas.microsoft.com/office/drawing/2014/main" id="{5BC01322-82EC-401F-B90F-4E758F7D0333}"/>
              </a:ext>
            </a:extLst>
          </p:cNvPr>
          <p:cNvSpPr txBox="1"/>
          <p:nvPr/>
        </p:nvSpPr>
        <p:spPr>
          <a:xfrm>
            <a:off x="0" y="2047875"/>
            <a:ext cx="9144000" cy="1047750"/>
          </a:xfrm>
          <a:prstGeom prst="rect">
            <a:avLst/>
          </a:prstGeom>
          <a:noFill/>
        </p:spPr>
        <p:txBody>
          <a:bodyPr wrap="square" lIns="0" tIns="0" rIns="0" bIns="0" rtlCol="0" anchor="ctr">
            <a:noAutofit/>
          </a:bodyPr>
          <a:lstStyle/>
          <a:p>
            <a:pPr algn="ctr">
              <a:lnSpc>
                <a:spcPct val="100000"/>
              </a:lnSpc>
              <a:spcBef>
                <a:spcPts val="900"/>
              </a:spcBef>
              <a:buClr>
                <a:srgbClr val="00A6A7"/>
              </a:buClr>
            </a:pPr>
            <a:r>
              <a:rPr lang="en-US" sz="4000" dirty="0">
                <a:solidFill>
                  <a:schemeClr val="bg1"/>
                </a:solidFill>
                <a:effectLst>
                  <a:outerShdw blurRad="38100" dist="38100" dir="2700000" algn="tl">
                    <a:srgbClr val="000000">
                      <a:alpha val="43137"/>
                    </a:srgbClr>
                  </a:outerShdw>
                </a:effectLst>
              </a:rPr>
              <a:t>DCO Definition &amp; Principles</a:t>
            </a:r>
          </a:p>
        </p:txBody>
      </p:sp>
      <p:sp>
        <p:nvSpPr>
          <p:cNvPr id="5" name="Slide Number Placeholder 2">
            <a:extLst>
              <a:ext uri="{FF2B5EF4-FFF2-40B4-BE49-F238E27FC236}">
                <a16:creationId xmlns:a16="http://schemas.microsoft.com/office/drawing/2014/main" id="{5717DA24-D7FF-4D8A-BE8E-CB0534B52E96}"/>
              </a:ext>
            </a:extLst>
          </p:cNvPr>
          <p:cNvSpPr>
            <a:spLocks noGrp="1"/>
          </p:cNvSpPr>
          <p:nvPr>
            <p:ph type="sldNum" sz="quarter" idx="12"/>
          </p:nvPr>
        </p:nvSpPr>
        <p:spPr>
          <a:xfrm>
            <a:off x="8458200" y="4853288"/>
            <a:ext cx="320040" cy="182580"/>
          </a:xfrm>
        </p:spPr>
        <p:txBody>
          <a:bodyPr/>
          <a:lstStyle/>
          <a:p>
            <a:fld id="{94C005EB-05AB-4350-8862-D44178390B49}" type="slidenum">
              <a:rPr lang="en-US" smtClean="0"/>
              <a:pPr/>
              <a:t>3</a:t>
            </a:fld>
            <a:endParaRPr lang="en-US" dirty="0"/>
          </a:p>
        </p:txBody>
      </p:sp>
    </p:spTree>
    <p:extLst>
      <p:ext uri="{BB962C8B-B14F-4D97-AF65-F5344CB8AC3E}">
        <p14:creationId xmlns:p14="http://schemas.microsoft.com/office/powerpoint/2010/main" val="2438925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63AE0C-A668-44DE-99F3-73DF391BAA15}"/>
              </a:ext>
            </a:extLst>
          </p:cNvPr>
          <p:cNvSpPr>
            <a:spLocks noGrp="1"/>
          </p:cNvSpPr>
          <p:nvPr>
            <p:ph type="pic" sz="quarter" idx="14"/>
          </p:nvPr>
        </p:nvSpPr>
        <p:spPr/>
      </p:sp>
      <p:sp>
        <p:nvSpPr>
          <p:cNvPr id="3" name="Title 2">
            <a:extLst>
              <a:ext uri="{FF2B5EF4-FFF2-40B4-BE49-F238E27FC236}">
                <a16:creationId xmlns:a16="http://schemas.microsoft.com/office/drawing/2014/main" id="{AEE4D2AF-4136-47A3-B0FF-0575A3A6B5C8}"/>
              </a:ext>
            </a:extLst>
          </p:cNvPr>
          <p:cNvSpPr>
            <a:spLocks noGrp="1"/>
          </p:cNvSpPr>
          <p:nvPr>
            <p:ph type="title"/>
          </p:nvPr>
        </p:nvSpPr>
        <p:spPr/>
        <p:txBody>
          <a:bodyPr/>
          <a:lstStyle/>
          <a:p>
            <a:r>
              <a:rPr lang="en-US" dirty="0"/>
              <a:t>DCO</a:t>
            </a:r>
          </a:p>
        </p:txBody>
      </p:sp>
      <p:sp>
        <p:nvSpPr>
          <p:cNvPr id="4" name="Content Placeholder 3">
            <a:extLst>
              <a:ext uri="{FF2B5EF4-FFF2-40B4-BE49-F238E27FC236}">
                <a16:creationId xmlns:a16="http://schemas.microsoft.com/office/drawing/2014/main" id="{06831072-BFF2-4027-A745-C0DB5ABB4597}"/>
              </a:ext>
            </a:extLst>
          </p:cNvPr>
          <p:cNvSpPr>
            <a:spLocks noGrp="1"/>
          </p:cNvSpPr>
          <p:nvPr>
            <p:ph sz="quarter" idx="13"/>
          </p:nvPr>
        </p:nvSpPr>
        <p:spPr/>
        <p:txBody>
          <a:bodyPr>
            <a:normAutofit lnSpcReduction="10000"/>
          </a:bodyPr>
          <a:lstStyle/>
          <a:p>
            <a:r>
              <a:rPr lang="en-US" sz="1600" dirty="0"/>
              <a:t>Directly Capture Objectives ( DCO)  is Pega's way of working from the start of the project through to the end. </a:t>
            </a:r>
          </a:p>
          <a:p>
            <a:endParaRPr lang="en-US" sz="1600" dirty="0"/>
          </a:p>
          <a:p>
            <a:r>
              <a:rPr lang="en-US" sz="1600" dirty="0"/>
              <a:t>DCO encourages alignment between the stakeholders and drives high-quality engagement between business and IT.  </a:t>
            </a:r>
          </a:p>
          <a:p>
            <a:endParaRPr lang="en-US" sz="1600" dirty="0"/>
          </a:p>
          <a:p>
            <a:r>
              <a:rPr lang="en-US" sz="1600" dirty="0"/>
              <a:t>DCO places the focus of the application design, and build, on achieving the business outcomes, a human-centered design, and iterating the delivery to realize business value quicker.</a:t>
            </a:r>
          </a:p>
          <a:p>
            <a:endParaRPr lang="en-US" dirty="0"/>
          </a:p>
        </p:txBody>
      </p:sp>
      <p:pic>
        <p:nvPicPr>
          <p:cNvPr id="5" name="Picture 4">
            <a:extLst>
              <a:ext uri="{FF2B5EF4-FFF2-40B4-BE49-F238E27FC236}">
                <a16:creationId xmlns:a16="http://schemas.microsoft.com/office/drawing/2014/main" id="{089A55FE-69CB-46B9-AFDD-137DD5BA708E}"/>
              </a:ext>
            </a:extLst>
          </p:cNvPr>
          <p:cNvPicPr>
            <a:picLocks noChangeAspect="1"/>
          </p:cNvPicPr>
          <p:nvPr/>
        </p:nvPicPr>
        <p:blipFill rotWithShape="1">
          <a:blip r:embed="rId2"/>
          <a:srcRect r="2479"/>
          <a:stretch/>
        </p:blipFill>
        <p:spPr>
          <a:xfrm>
            <a:off x="4571999" y="0"/>
            <a:ext cx="4572002" cy="5143500"/>
          </a:xfrm>
          <a:prstGeom prst="rect">
            <a:avLst/>
          </a:prstGeom>
        </p:spPr>
      </p:pic>
    </p:spTree>
    <p:extLst>
      <p:ext uri="{BB962C8B-B14F-4D97-AF65-F5344CB8AC3E}">
        <p14:creationId xmlns:p14="http://schemas.microsoft.com/office/powerpoint/2010/main" val="18248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867F3-BDC9-46B3-B899-FC8D0E79EF63}"/>
              </a:ext>
            </a:extLst>
          </p:cNvPr>
          <p:cNvSpPr>
            <a:spLocks noGrp="1"/>
          </p:cNvSpPr>
          <p:nvPr>
            <p:ph type="title"/>
          </p:nvPr>
        </p:nvSpPr>
        <p:spPr>
          <a:xfrm>
            <a:off x="166687" y="-95250"/>
            <a:ext cx="4024313" cy="687070"/>
          </a:xfrm>
        </p:spPr>
        <p:txBody>
          <a:bodyPr/>
          <a:lstStyle/>
          <a:p>
            <a:r>
              <a:rPr lang="en-US" dirty="0"/>
              <a:t>DCO is…</a:t>
            </a:r>
          </a:p>
        </p:txBody>
      </p:sp>
      <p:sp>
        <p:nvSpPr>
          <p:cNvPr id="4" name="Slide Number Placeholder 3">
            <a:extLst>
              <a:ext uri="{FF2B5EF4-FFF2-40B4-BE49-F238E27FC236}">
                <a16:creationId xmlns:a16="http://schemas.microsoft.com/office/drawing/2014/main" id="{EA1FB81E-3693-46BD-87EE-2B4151C0CC05}"/>
              </a:ext>
            </a:extLst>
          </p:cNvPr>
          <p:cNvSpPr>
            <a:spLocks noGrp="1"/>
          </p:cNvSpPr>
          <p:nvPr>
            <p:ph type="sldNum" sz="quarter" idx="21"/>
          </p:nvPr>
        </p:nvSpPr>
        <p:spPr/>
        <p:txBody>
          <a:bodyPr/>
          <a:lstStyle/>
          <a:p>
            <a:fld id="{94C005EB-05AB-4350-8862-D44178390B49}" type="slidenum">
              <a:rPr lang="en-US" smtClean="0"/>
              <a:pPr/>
              <a:t>5</a:t>
            </a:fld>
            <a:endParaRPr lang="en-US" dirty="0"/>
          </a:p>
        </p:txBody>
      </p:sp>
      <p:sp>
        <p:nvSpPr>
          <p:cNvPr id="14" name="Arrow: Circular 13">
            <a:extLst>
              <a:ext uri="{FF2B5EF4-FFF2-40B4-BE49-F238E27FC236}">
                <a16:creationId xmlns:a16="http://schemas.microsoft.com/office/drawing/2014/main" id="{6DB90ED1-53A5-4DF0-B312-375A4A869A57}"/>
              </a:ext>
            </a:extLst>
          </p:cNvPr>
          <p:cNvSpPr/>
          <p:nvPr/>
        </p:nvSpPr>
        <p:spPr>
          <a:xfrm>
            <a:off x="1091889" y="641351"/>
            <a:ext cx="1956111" cy="1956409"/>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7" name="Group 16">
            <a:extLst>
              <a:ext uri="{FF2B5EF4-FFF2-40B4-BE49-F238E27FC236}">
                <a16:creationId xmlns:a16="http://schemas.microsoft.com/office/drawing/2014/main" id="{BEEB4902-04FD-4A57-8C07-ACEB47652F9A}"/>
              </a:ext>
            </a:extLst>
          </p:cNvPr>
          <p:cNvGrpSpPr/>
          <p:nvPr/>
        </p:nvGrpSpPr>
        <p:grpSpPr>
          <a:xfrm>
            <a:off x="1524204" y="1347674"/>
            <a:ext cx="1086973" cy="543356"/>
            <a:chOff x="747026" y="706323"/>
            <a:chExt cx="1086973" cy="543356"/>
          </a:xfrm>
        </p:grpSpPr>
        <p:sp>
          <p:nvSpPr>
            <p:cNvPr id="26" name="Rectangle 25">
              <a:extLst>
                <a:ext uri="{FF2B5EF4-FFF2-40B4-BE49-F238E27FC236}">
                  <a16:creationId xmlns:a16="http://schemas.microsoft.com/office/drawing/2014/main" id="{00F9A7EC-9BD5-41A4-B96B-04678450B2DF}"/>
                </a:ext>
              </a:extLst>
            </p:cNvPr>
            <p:cNvSpPr/>
            <p:nvPr/>
          </p:nvSpPr>
          <p:spPr>
            <a:xfrm>
              <a:off x="747026" y="706323"/>
              <a:ext cx="1086973"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A9C2254C-5AF9-45D1-96DD-52BDF9D8518A}"/>
                </a:ext>
              </a:extLst>
            </p:cNvPr>
            <p:cNvSpPr txBox="1"/>
            <p:nvPr/>
          </p:nvSpPr>
          <p:spPr>
            <a:xfrm>
              <a:off x="747026" y="706323"/>
              <a:ext cx="1086973"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 </a:t>
              </a:r>
              <a:r>
                <a:rPr lang="en-US" sz="1400" b="1" kern="1200" dirty="0">
                  <a:solidFill>
                    <a:schemeClr val="tx2"/>
                  </a:solidFill>
                </a:rPr>
                <a:t>discipline</a:t>
              </a:r>
              <a:r>
                <a:rPr lang="en-US" sz="1400" kern="1200" dirty="0"/>
                <a:t> </a:t>
              </a:r>
            </a:p>
          </p:txBody>
        </p:sp>
      </p:grpSp>
      <p:sp>
        <p:nvSpPr>
          <p:cNvPr id="18" name="Shape 17">
            <a:extLst>
              <a:ext uri="{FF2B5EF4-FFF2-40B4-BE49-F238E27FC236}">
                <a16:creationId xmlns:a16="http://schemas.microsoft.com/office/drawing/2014/main" id="{80740F5F-45A5-4ED0-983E-C7C8AA3639FF}"/>
              </a:ext>
            </a:extLst>
          </p:cNvPr>
          <p:cNvSpPr/>
          <p:nvPr/>
        </p:nvSpPr>
        <p:spPr>
          <a:xfrm>
            <a:off x="548587" y="1765453"/>
            <a:ext cx="1956111" cy="1956409"/>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938F1B0E-DCBF-45AB-9777-23831B60D349}"/>
              </a:ext>
            </a:extLst>
          </p:cNvPr>
          <p:cNvGrpSpPr/>
          <p:nvPr/>
        </p:nvGrpSpPr>
        <p:grpSpPr>
          <a:xfrm>
            <a:off x="983105" y="2478278"/>
            <a:ext cx="1086973" cy="543356"/>
            <a:chOff x="205927" y="1836927"/>
            <a:chExt cx="1086973" cy="543356"/>
          </a:xfrm>
        </p:grpSpPr>
        <p:sp>
          <p:nvSpPr>
            <p:cNvPr id="24" name="Rectangle 23">
              <a:extLst>
                <a:ext uri="{FF2B5EF4-FFF2-40B4-BE49-F238E27FC236}">
                  <a16:creationId xmlns:a16="http://schemas.microsoft.com/office/drawing/2014/main" id="{C1400E1C-6192-4A1A-8827-9035BFEDAA74}"/>
                </a:ext>
              </a:extLst>
            </p:cNvPr>
            <p:cNvSpPr/>
            <p:nvPr/>
          </p:nvSpPr>
          <p:spPr>
            <a:xfrm>
              <a:off x="205927" y="1836927"/>
              <a:ext cx="1086973"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785D4464-896D-4C76-8306-4062B64621C4}"/>
                </a:ext>
              </a:extLst>
            </p:cNvPr>
            <p:cNvSpPr txBox="1"/>
            <p:nvPr/>
          </p:nvSpPr>
          <p:spPr>
            <a:xfrm>
              <a:off x="205927" y="1836927"/>
              <a:ext cx="1086973"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 </a:t>
              </a:r>
              <a:r>
                <a:rPr lang="en-US" sz="1400" b="1" kern="1200" dirty="0">
                  <a:solidFill>
                    <a:schemeClr val="tx2"/>
                  </a:solidFill>
                </a:rPr>
                <a:t>way to work</a:t>
              </a:r>
            </a:p>
          </p:txBody>
        </p:sp>
      </p:grpSp>
      <p:sp>
        <p:nvSpPr>
          <p:cNvPr id="20" name="Block Arc 19">
            <a:extLst>
              <a:ext uri="{FF2B5EF4-FFF2-40B4-BE49-F238E27FC236}">
                <a16:creationId xmlns:a16="http://schemas.microsoft.com/office/drawing/2014/main" id="{DED5223E-DA20-484F-BA13-F0679F3CA9E6}"/>
              </a:ext>
            </a:extLst>
          </p:cNvPr>
          <p:cNvSpPr/>
          <p:nvPr/>
        </p:nvSpPr>
        <p:spPr>
          <a:xfrm>
            <a:off x="1231072" y="3024074"/>
            <a:ext cx="1680603" cy="1681276"/>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a:extLst>
              <a:ext uri="{FF2B5EF4-FFF2-40B4-BE49-F238E27FC236}">
                <a16:creationId xmlns:a16="http://schemas.microsoft.com/office/drawing/2014/main" id="{B20634E7-8E98-4F4A-8481-C73A3FB2AD40}"/>
              </a:ext>
            </a:extLst>
          </p:cNvPr>
          <p:cNvGrpSpPr/>
          <p:nvPr/>
        </p:nvGrpSpPr>
        <p:grpSpPr>
          <a:xfrm>
            <a:off x="1382143" y="3610509"/>
            <a:ext cx="1376239" cy="543356"/>
            <a:chOff x="604965" y="2969158"/>
            <a:chExt cx="1376239" cy="543356"/>
          </a:xfrm>
        </p:grpSpPr>
        <p:sp>
          <p:nvSpPr>
            <p:cNvPr id="22" name="Rectangle 21">
              <a:extLst>
                <a:ext uri="{FF2B5EF4-FFF2-40B4-BE49-F238E27FC236}">
                  <a16:creationId xmlns:a16="http://schemas.microsoft.com/office/drawing/2014/main" id="{C77B14DF-C59A-46CB-A73B-8103D2A2150F}"/>
                </a:ext>
              </a:extLst>
            </p:cNvPr>
            <p:cNvSpPr/>
            <p:nvPr/>
          </p:nvSpPr>
          <p:spPr>
            <a:xfrm>
              <a:off x="604965" y="2969158"/>
              <a:ext cx="1376239" cy="543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81D608C1-BF56-4D0E-914A-2262AEBFCB46}"/>
                </a:ext>
              </a:extLst>
            </p:cNvPr>
            <p:cNvSpPr txBox="1"/>
            <p:nvPr/>
          </p:nvSpPr>
          <p:spPr>
            <a:xfrm>
              <a:off x="604965" y="2969158"/>
              <a:ext cx="1376239" cy="5433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 </a:t>
              </a:r>
              <a:r>
                <a:rPr lang="en-US" sz="1400" b="1" kern="1200" dirty="0">
                  <a:solidFill>
                    <a:schemeClr val="tx2"/>
                  </a:solidFill>
                </a:rPr>
                <a:t>continuous cycle</a:t>
              </a:r>
            </a:p>
          </p:txBody>
        </p:sp>
      </p:grpSp>
      <p:sp>
        <p:nvSpPr>
          <p:cNvPr id="30" name="Rectangle 29">
            <a:extLst>
              <a:ext uri="{FF2B5EF4-FFF2-40B4-BE49-F238E27FC236}">
                <a16:creationId xmlns:a16="http://schemas.microsoft.com/office/drawing/2014/main" id="{4EE3C9A8-4BE2-42E2-A2B1-138AD1163089}"/>
              </a:ext>
            </a:extLst>
          </p:cNvPr>
          <p:cNvSpPr/>
          <p:nvPr/>
        </p:nvSpPr>
        <p:spPr>
          <a:xfrm>
            <a:off x="4858351" y="693973"/>
            <a:ext cx="4024313" cy="3539430"/>
          </a:xfrm>
          <a:prstGeom prst="rect">
            <a:avLst/>
          </a:prstGeom>
        </p:spPr>
        <p:txBody>
          <a:bodyPr wrap="square">
            <a:spAutoFit/>
          </a:bodyPr>
          <a:lstStyle/>
          <a:p>
            <a:r>
              <a:rPr lang="en-US" sz="1600" dirty="0">
                <a:solidFill>
                  <a:schemeClr val="bg1"/>
                </a:solidFill>
              </a:rPr>
              <a:t>DCO is a </a:t>
            </a:r>
            <a:r>
              <a:rPr lang="en-US" sz="1600" b="1" i="1" dirty="0">
                <a:solidFill>
                  <a:schemeClr val="bg1"/>
                </a:solidFill>
              </a:rPr>
              <a:t>discipline and a way of working</a:t>
            </a:r>
            <a:r>
              <a:rPr lang="en-US" sz="1600" dirty="0">
                <a:solidFill>
                  <a:schemeClr val="bg1"/>
                </a:solidFill>
              </a:rPr>
              <a:t> that forms a continuous cycle of collaborating, iterating, and then validating. </a:t>
            </a:r>
          </a:p>
          <a:p>
            <a:endParaRPr lang="en-US" sz="1600" dirty="0">
              <a:solidFill>
                <a:schemeClr val="bg1"/>
              </a:solidFill>
            </a:endParaRPr>
          </a:p>
          <a:p>
            <a:endParaRPr lang="en-US" sz="1600" dirty="0">
              <a:solidFill>
                <a:schemeClr val="bg1"/>
              </a:solidFill>
            </a:endParaRPr>
          </a:p>
          <a:p>
            <a:r>
              <a:rPr lang="en-US" sz="1600" dirty="0">
                <a:solidFill>
                  <a:schemeClr val="bg1"/>
                </a:solidFill>
              </a:rPr>
              <a:t>Business and IT people work closely together to model the final application, step by step. </a:t>
            </a:r>
          </a:p>
          <a:p>
            <a:endParaRPr lang="en-US" sz="1600" dirty="0">
              <a:solidFill>
                <a:schemeClr val="bg1"/>
              </a:solidFill>
            </a:endParaRPr>
          </a:p>
          <a:p>
            <a:endParaRPr lang="en-US" sz="1600" dirty="0">
              <a:solidFill>
                <a:schemeClr val="bg1"/>
              </a:solidFill>
            </a:endParaRPr>
          </a:p>
          <a:p>
            <a:r>
              <a:rPr lang="en-US" sz="1600" dirty="0">
                <a:solidFill>
                  <a:schemeClr val="bg1"/>
                </a:solidFill>
              </a:rPr>
              <a:t>We visual tools to capture outcomes, design screens, workflows, and feedback all inside Pega. </a:t>
            </a:r>
          </a:p>
        </p:txBody>
      </p:sp>
    </p:spTree>
    <p:extLst>
      <p:ext uri="{BB962C8B-B14F-4D97-AF65-F5344CB8AC3E}">
        <p14:creationId xmlns:p14="http://schemas.microsoft.com/office/powerpoint/2010/main" val="2541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9376-0A66-504C-9CB4-4E3C65CBF01C}"/>
              </a:ext>
            </a:extLst>
          </p:cNvPr>
          <p:cNvSpPr>
            <a:spLocks noGrp="1"/>
          </p:cNvSpPr>
          <p:nvPr>
            <p:ph type="body" sz="quarter" idx="12"/>
          </p:nvPr>
        </p:nvSpPr>
        <p:spPr/>
        <p:txBody>
          <a:bodyPr/>
          <a:lstStyle/>
          <a:p>
            <a:r>
              <a:rPr lang="en-US" dirty="0"/>
              <a:t>When to DCO</a:t>
            </a:r>
          </a:p>
        </p:txBody>
      </p:sp>
      <p:sp>
        <p:nvSpPr>
          <p:cNvPr id="3" name="Slide Number Placeholder 2">
            <a:extLst>
              <a:ext uri="{FF2B5EF4-FFF2-40B4-BE49-F238E27FC236}">
                <a16:creationId xmlns:a16="http://schemas.microsoft.com/office/drawing/2014/main" id="{7CEB75B0-6D84-D747-8574-F05DE35018CE}"/>
              </a:ext>
            </a:extLst>
          </p:cNvPr>
          <p:cNvSpPr>
            <a:spLocks noGrp="1"/>
          </p:cNvSpPr>
          <p:nvPr>
            <p:ph type="sldNum" sz="quarter" idx="14"/>
          </p:nvPr>
        </p:nvSpPr>
        <p:spPr/>
        <p:txBody>
          <a:bodyPr/>
          <a:lstStyle/>
          <a:p>
            <a:fld id="{94C005EB-05AB-4350-8862-D44178390B49}" type="slidenum">
              <a:rPr lang="en-US" smtClean="0"/>
              <a:pPr/>
              <a:t>6</a:t>
            </a:fld>
            <a:endParaRPr lang="en-US" dirty="0"/>
          </a:p>
        </p:txBody>
      </p:sp>
      <p:sp>
        <p:nvSpPr>
          <p:cNvPr id="5" name="Instructions">
            <a:extLst>
              <a:ext uri="{FF2B5EF4-FFF2-40B4-BE49-F238E27FC236}">
                <a16:creationId xmlns:a16="http://schemas.microsoft.com/office/drawing/2014/main" id="{36254D07-252A-3E44-9A58-EB757960F11A}"/>
              </a:ext>
            </a:extLst>
          </p:cNvPr>
          <p:cNvSpPr/>
          <p:nvPr/>
        </p:nvSpPr>
        <p:spPr>
          <a:xfrm>
            <a:off x="6126163" y="3976688"/>
            <a:ext cx="2652712" cy="6858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spcAft>
                <a:spcPts val="300"/>
              </a:spcAft>
            </a:pPr>
            <a:r>
              <a:rPr lang="en-US" sz="600" b="1" dirty="0"/>
              <a:t>READ &amp; DELETE BEFORE USING</a:t>
            </a:r>
          </a:p>
          <a:p>
            <a:pPr algn="ctr">
              <a:spcAft>
                <a:spcPts val="300"/>
              </a:spcAft>
            </a:pPr>
            <a:r>
              <a:rPr lang="en-US" sz="600" dirty="0"/>
              <a:t>To change the background photo on this slide, </a:t>
            </a:r>
            <a:br>
              <a:rPr lang="en-US" sz="600" dirty="0"/>
            </a:br>
            <a:r>
              <a:rPr lang="en-US" sz="600" dirty="0"/>
              <a:t>Right Click &gt; Format Background &gt; Fill &gt; Picture or Texture Fill </a:t>
            </a:r>
            <a:br>
              <a:rPr lang="en-US" sz="600" dirty="0"/>
            </a:br>
            <a:r>
              <a:rPr lang="en-US" sz="600" dirty="0"/>
              <a:t>and select a new photo. If selected photo is not 16:9 proportion, </a:t>
            </a:r>
            <a:br>
              <a:rPr lang="en-US" sz="600" dirty="0"/>
            </a:br>
            <a:r>
              <a:rPr lang="en-US" sz="600" dirty="0"/>
              <a:t>it will be proportionally scaled to fit.</a:t>
            </a:r>
          </a:p>
        </p:txBody>
      </p:sp>
    </p:spTree>
    <p:extLst>
      <p:ext uri="{BB962C8B-B14F-4D97-AF65-F5344CB8AC3E}">
        <p14:creationId xmlns:p14="http://schemas.microsoft.com/office/powerpoint/2010/main" val="326900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EFAB76-2506-4CDC-830E-FF1FEC126B12}"/>
              </a:ext>
            </a:extLst>
          </p:cNvPr>
          <p:cNvSpPr/>
          <p:nvPr/>
        </p:nvSpPr>
        <p:spPr>
          <a:xfrm>
            <a:off x="1263891" y="875326"/>
            <a:ext cx="1397784" cy="400110"/>
          </a:xfrm>
          <a:prstGeom prst="rect">
            <a:avLst/>
          </a:prstGeom>
        </p:spPr>
        <p:txBody>
          <a:bodyPr wrap="square" anchor="ctr">
            <a:spAutoFit/>
          </a:bodyPr>
          <a:lstStyle/>
          <a:p>
            <a:pPr algn="ctr" defTabSz="914378"/>
            <a:r>
              <a:rPr lang="en-US" sz="2000" b="1" dirty="0">
                <a:solidFill>
                  <a:prstClr val="white"/>
                </a:solidFill>
                <a:latin typeface="Open Sans"/>
              </a:rPr>
              <a:t>Initiate</a:t>
            </a:r>
            <a:endParaRPr lang="en-US" sz="1000" dirty="0">
              <a:solidFill>
                <a:srgbClr val="1F2555"/>
              </a:solidFill>
              <a:latin typeface="Open Sans"/>
            </a:endParaRPr>
          </a:p>
        </p:txBody>
      </p:sp>
      <p:sp>
        <p:nvSpPr>
          <p:cNvPr id="23" name="Rectangle 22">
            <a:extLst>
              <a:ext uri="{FF2B5EF4-FFF2-40B4-BE49-F238E27FC236}">
                <a16:creationId xmlns:a16="http://schemas.microsoft.com/office/drawing/2014/main" id="{A0A5990E-D68E-4954-9C13-2FB91A90C18E}"/>
              </a:ext>
            </a:extLst>
          </p:cNvPr>
          <p:cNvSpPr/>
          <p:nvPr/>
        </p:nvSpPr>
        <p:spPr>
          <a:xfrm>
            <a:off x="242551" y="1492844"/>
            <a:ext cx="4473951" cy="2308324"/>
          </a:xfrm>
          <a:prstGeom prst="rect">
            <a:avLst/>
          </a:prstGeom>
        </p:spPr>
        <p:txBody>
          <a:bodyPr wrap="square" anchor="ctr">
            <a:spAutoFit/>
          </a:bodyPr>
          <a:lstStyle/>
          <a:p>
            <a:pPr defTabSz="914378"/>
            <a:r>
              <a:rPr lang="en-GB" dirty="0"/>
              <a:t>At Pega, we use DCO throughout the project lifecycle to work collaboratively with the business and IT colleagues.  </a:t>
            </a:r>
          </a:p>
          <a:p>
            <a:pPr defTabSz="914378"/>
            <a:endParaRPr lang="en-GB" dirty="0"/>
          </a:p>
          <a:p>
            <a:pPr defTabSz="914378"/>
            <a:r>
              <a:rPr lang="en-GB" dirty="0"/>
              <a:t>Each phase within the lifecycle uses the discipline of DCO to achieve the deliverables and outcomes appropriate for that phase;</a:t>
            </a:r>
            <a:endParaRPr lang="en-US" sz="900" dirty="0">
              <a:solidFill>
                <a:srgbClr val="1F2555"/>
              </a:solidFill>
              <a:latin typeface="Open Sans"/>
            </a:endParaRPr>
          </a:p>
        </p:txBody>
      </p:sp>
      <p:sp>
        <p:nvSpPr>
          <p:cNvPr id="8" name="Rectangle 7">
            <a:extLst>
              <a:ext uri="{FF2B5EF4-FFF2-40B4-BE49-F238E27FC236}">
                <a16:creationId xmlns:a16="http://schemas.microsoft.com/office/drawing/2014/main" id="{CE877353-A658-4322-A5F1-A528CA0F0D5E}"/>
              </a:ext>
            </a:extLst>
          </p:cNvPr>
          <p:cNvSpPr/>
          <p:nvPr/>
        </p:nvSpPr>
        <p:spPr>
          <a:xfrm>
            <a:off x="5145" y="399507"/>
            <a:ext cx="1254619" cy="369332"/>
          </a:xfrm>
          <a:prstGeom prst="rect">
            <a:avLst/>
          </a:prstGeom>
        </p:spPr>
        <p:txBody>
          <a:bodyPr wrap="square" anchor="ctr">
            <a:spAutoFit/>
          </a:bodyPr>
          <a:lstStyle/>
          <a:p>
            <a:pPr algn="ctr" defTabSz="914378"/>
            <a:r>
              <a:rPr lang="en-US" b="1" dirty="0">
                <a:solidFill>
                  <a:prstClr val="white"/>
                </a:solidFill>
                <a:latin typeface="Open Sans"/>
              </a:rPr>
              <a:t>Initiate</a:t>
            </a:r>
          </a:p>
        </p:txBody>
      </p:sp>
      <p:pic>
        <p:nvPicPr>
          <p:cNvPr id="29" name="Picture 28" descr="A close up of a sign&#10;&#10;Description automatically generated">
            <a:extLst>
              <a:ext uri="{FF2B5EF4-FFF2-40B4-BE49-F238E27FC236}">
                <a16:creationId xmlns:a16="http://schemas.microsoft.com/office/drawing/2014/main" id="{6A69444E-04D0-B94A-8447-B69F3A210505}"/>
              </a:ext>
            </a:extLst>
          </p:cNvPr>
          <p:cNvPicPr>
            <a:picLocks noChangeAspect="1"/>
          </p:cNvPicPr>
          <p:nvPr/>
        </p:nvPicPr>
        <p:blipFill>
          <a:blip r:embed="rId3"/>
          <a:stretch>
            <a:fillRect/>
          </a:stretch>
        </p:blipFill>
        <p:spPr>
          <a:xfrm>
            <a:off x="5318760" y="1102889"/>
            <a:ext cx="3825240" cy="3373861"/>
          </a:xfrm>
          <a:prstGeom prst="rect">
            <a:avLst/>
          </a:prstGeom>
        </p:spPr>
      </p:pic>
      <p:sp>
        <p:nvSpPr>
          <p:cNvPr id="25" name="Slide Number Placeholder 3">
            <a:extLst>
              <a:ext uri="{FF2B5EF4-FFF2-40B4-BE49-F238E27FC236}">
                <a16:creationId xmlns:a16="http://schemas.microsoft.com/office/drawing/2014/main" id="{7C8456CC-1DA3-4073-A2A1-4EF6170248C6}"/>
              </a:ext>
            </a:extLst>
          </p:cNvPr>
          <p:cNvSpPr>
            <a:spLocks noGrp="1"/>
          </p:cNvSpPr>
          <p:nvPr>
            <p:ph type="sldNum" sz="quarter" idx="12"/>
          </p:nvPr>
        </p:nvSpPr>
        <p:spPr>
          <a:xfrm>
            <a:off x="8458200" y="4853288"/>
            <a:ext cx="320040" cy="182580"/>
          </a:xfrm>
        </p:spPr>
        <p:txBody>
          <a:bodyPr/>
          <a:lstStyle/>
          <a:p>
            <a:pPr defTabSz="914378"/>
            <a:fld id="{94C005EB-05AB-4350-8862-D44178390B49}" type="slidenum">
              <a:rPr lang="en-US">
                <a:solidFill>
                  <a:srgbClr val="FFFFFF"/>
                </a:solidFill>
                <a:latin typeface="Open Sans"/>
              </a:rPr>
              <a:pPr defTabSz="914378"/>
              <a:t>7</a:t>
            </a:fld>
            <a:endParaRPr lang="en-US" dirty="0">
              <a:solidFill>
                <a:srgbClr val="FFFFFF"/>
              </a:solidFill>
              <a:latin typeface="Open Sans"/>
            </a:endParaRPr>
          </a:p>
        </p:txBody>
      </p:sp>
      <p:sp>
        <p:nvSpPr>
          <p:cNvPr id="28" name="Rectangle 27">
            <a:extLst>
              <a:ext uri="{FF2B5EF4-FFF2-40B4-BE49-F238E27FC236}">
                <a16:creationId xmlns:a16="http://schemas.microsoft.com/office/drawing/2014/main" id="{958E3518-B189-49E3-AA03-45C66ED52013}"/>
              </a:ext>
            </a:extLst>
          </p:cNvPr>
          <p:cNvSpPr/>
          <p:nvPr/>
        </p:nvSpPr>
        <p:spPr>
          <a:xfrm>
            <a:off x="-5145" y="249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When to DCO</a:t>
            </a:r>
            <a:endParaRPr lang="en-US" sz="2400" dirty="0">
              <a:solidFill>
                <a:schemeClr val="tx2"/>
              </a:solidFill>
              <a:latin typeface="Open Sans"/>
            </a:endParaRPr>
          </a:p>
        </p:txBody>
      </p:sp>
    </p:spTree>
    <p:extLst>
      <p:ext uri="{BB962C8B-B14F-4D97-AF65-F5344CB8AC3E}">
        <p14:creationId xmlns:p14="http://schemas.microsoft.com/office/powerpoint/2010/main" val="302315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EFAB76-2506-4CDC-830E-FF1FEC126B12}"/>
              </a:ext>
            </a:extLst>
          </p:cNvPr>
          <p:cNvSpPr/>
          <p:nvPr/>
        </p:nvSpPr>
        <p:spPr>
          <a:xfrm>
            <a:off x="1263891" y="875326"/>
            <a:ext cx="1397784" cy="400110"/>
          </a:xfrm>
          <a:prstGeom prst="rect">
            <a:avLst/>
          </a:prstGeom>
        </p:spPr>
        <p:txBody>
          <a:bodyPr wrap="square" anchor="ctr">
            <a:spAutoFit/>
          </a:bodyPr>
          <a:lstStyle/>
          <a:p>
            <a:pPr algn="ctr" defTabSz="914378"/>
            <a:r>
              <a:rPr lang="en-US" sz="2000" b="1" dirty="0">
                <a:solidFill>
                  <a:prstClr val="white"/>
                </a:solidFill>
                <a:latin typeface="Open Sans"/>
              </a:rPr>
              <a:t>Initiate</a:t>
            </a:r>
            <a:endParaRPr lang="en-US" sz="1000" dirty="0">
              <a:solidFill>
                <a:srgbClr val="1F2555"/>
              </a:solidFill>
              <a:latin typeface="Open Sans"/>
            </a:endParaRPr>
          </a:p>
        </p:txBody>
      </p:sp>
      <p:sp>
        <p:nvSpPr>
          <p:cNvPr id="23" name="Rectangle 22">
            <a:extLst>
              <a:ext uri="{FF2B5EF4-FFF2-40B4-BE49-F238E27FC236}">
                <a16:creationId xmlns:a16="http://schemas.microsoft.com/office/drawing/2014/main" id="{A0A5990E-D68E-4954-9C13-2FB91A90C18E}"/>
              </a:ext>
            </a:extLst>
          </p:cNvPr>
          <p:cNvSpPr/>
          <p:nvPr/>
        </p:nvSpPr>
        <p:spPr>
          <a:xfrm>
            <a:off x="242551" y="1254317"/>
            <a:ext cx="5015249" cy="2785378"/>
          </a:xfrm>
          <a:prstGeom prst="rect">
            <a:avLst/>
          </a:prstGeom>
        </p:spPr>
        <p:txBody>
          <a:bodyPr wrap="square" anchor="ctr">
            <a:spAutoFit/>
          </a:bodyPr>
          <a:lstStyle/>
          <a:p>
            <a:pPr defTabSz="914378"/>
            <a:r>
              <a:rPr lang="en-AU" sz="1600" b="1" dirty="0"/>
              <a:t>At the start </a:t>
            </a:r>
            <a:r>
              <a:rPr lang="en-AU" sz="1600" dirty="0"/>
              <a:t>of the project, during Prepare the focus of DCO is on </a:t>
            </a:r>
          </a:p>
          <a:p>
            <a:pPr defTabSz="914378"/>
            <a:endParaRPr lang="en-AU" sz="1600" dirty="0"/>
          </a:p>
          <a:p>
            <a:pPr marL="285750" indent="-285750" defTabSz="914378">
              <a:spcBef>
                <a:spcPts val="600"/>
              </a:spcBef>
              <a:buFont typeface="Arial" panose="020B0604020202020204" pitchFamily="34" charset="0"/>
              <a:buChar char="•"/>
            </a:pPr>
            <a:r>
              <a:rPr lang="en-AU" sz="1600" dirty="0"/>
              <a:t>exploring the microjourneys identified during </a:t>
            </a:r>
            <a:r>
              <a:rPr lang="en-AU" sz="1600" b="1" dirty="0"/>
              <a:t>Discovery</a:t>
            </a:r>
            <a:r>
              <a:rPr lang="en-AU" sz="1600" dirty="0"/>
              <a:t> and translating them into </a:t>
            </a:r>
            <a:r>
              <a:rPr lang="en-AU" sz="1600" dirty="0" err="1"/>
              <a:t>Pega's</a:t>
            </a:r>
            <a:r>
              <a:rPr lang="en-AU" sz="1600" dirty="0"/>
              <a:t> case types, user roles, and data model.  </a:t>
            </a:r>
          </a:p>
          <a:p>
            <a:pPr marL="285750" indent="-285750" defTabSz="914378">
              <a:spcBef>
                <a:spcPts val="600"/>
              </a:spcBef>
              <a:buFont typeface="Arial" panose="020B0604020202020204" pitchFamily="34" charset="0"/>
              <a:buChar char="•"/>
            </a:pPr>
            <a:r>
              <a:rPr lang="en-AU" sz="1600" dirty="0"/>
              <a:t>Establishing  the backlog and the initial set of stories and finalize the technical architecture. </a:t>
            </a:r>
          </a:p>
          <a:p>
            <a:pPr marL="285750" indent="-285750" defTabSz="914378">
              <a:spcBef>
                <a:spcPts val="600"/>
              </a:spcBef>
              <a:buFont typeface="Arial" panose="020B0604020202020204" pitchFamily="34" charset="0"/>
              <a:buChar char="•"/>
            </a:pPr>
            <a:r>
              <a:rPr lang="en-AU" sz="1600" dirty="0"/>
              <a:t>Baseline and confirm that the design will yield the agreed business outcomes.</a:t>
            </a:r>
            <a:endParaRPr lang="en-US" sz="1600" dirty="0">
              <a:solidFill>
                <a:srgbClr val="1F2555"/>
              </a:solidFill>
              <a:latin typeface="Open Sans"/>
            </a:endParaRPr>
          </a:p>
        </p:txBody>
      </p:sp>
      <p:sp>
        <p:nvSpPr>
          <p:cNvPr id="8" name="Rectangle 7">
            <a:extLst>
              <a:ext uri="{FF2B5EF4-FFF2-40B4-BE49-F238E27FC236}">
                <a16:creationId xmlns:a16="http://schemas.microsoft.com/office/drawing/2014/main" id="{CE877353-A658-4322-A5F1-A528CA0F0D5E}"/>
              </a:ext>
            </a:extLst>
          </p:cNvPr>
          <p:cNvSpPr/>
          <p:nvPr/>
        </p:nvSpPr>
        <p:spPr>
          <a:xfrm>
            <a:off x="5145" y="399507"/>
            <a:ext cx="1254619" cy="369332"/>
          </a:xfrm>
          <a:prstGeom prst="rect">
            <a:avLst/>
          </a:prstGeom>
        </p:spPr>
        <p:txBody>
          <a:bodyPr wrap="square" anchor="ctr">
            <a:spAutoFit/>
          </a:bodyPr>
          <a:lstStyle/>
          <a:p>
            <a:pPr algn="ctr" defTabSz="914378"/>
            <a:r>
              <a:rPr lang="en-US" b="1" dirty="0">
                <a:solidFill>
                  <a:prstClr val="white"/>
                </a:solidFill>
                <a:latin typeface="Open Sans"/>
              </a:rPr>
              <a:t>Initiate</a:t>
            </a:r>
          </a:p>
        </p:txBody>
      </p:sp>
      <p:pic>
        <p:nvPicPr>
          <p:cNvPr id="29" name="Picture 28" descr="A close up of a sign&#10;&#10;Description automatically generated">
            <a:extLst>
              <a:ext uri="{FF2B5EF4-FFF2-40B4-BE49-F238E27FC236}">
                <a16:creationId xmlns:a16="http://schemas.microsoft.com/office/drawing/2014/main" id="{6A69444E-04D0-B94A-8447-B69F3A210505}"/>
              </a:ext>
            </a:extLst>
          </p:cNvPr>
          <p:cNvPicPr>
            <a:picLocks noChangeAspect="1"/>
          </p:cNvPicPr>
          <p:nvPr/>
        </p:nvPicPr>
        <p:blipFill>
          <a:blip r:embed="rId3"/>
          <a:stretch>
            <a:fillRect/>
          </a:stretch>
        </p:blipFill>
        <p:spPr>
          <a:xfrm>
            <a:off x="5318760" y="1102889"/>
            <a:ext cx="3825240" cy="3373861"/>
          </a:xfrm>
          <a:prstGeom prst="rect">
            <a:avLst/>
          </a:prstGeom>
        </p:spPr>
      </p:pic>
      <p:sp>
        <p:nvSpPr>
          <p:cNvPr id="25" name="Slide Number Placeholder 3">
            <a:extLst>
              <a:ext uri="{FF2B5EF4-FFF2-40B4-BE49-F238E27FC236}">
                <a16:creationId xmlns:a16="http://schemas.microsoft.com/office/drawing/2014/main" id="{7C8456CC-1DA3-4073-A2A1-4EF6170248C6}"/>
              </a:ext>
            </a:extLst>
          </p:cNvPr>
          <p:cNvSpPr>
            <a:spLocks noGrp="1"/>
          </p:cNvSpPr>
          <p:nvPr>
            <p:ph type="sldNum" sz="quarter" idx="12"/>
          </p:nvPr>
        </p:nvSpPr>
        <p:spPr>
          <a:xfrm>
            <a:off x="8458200" y="4853288"/>
            <a:ext cx="320040" cy="182580"/>
          </a:xfrm>
        </p:spPr>
        <p:txBody>
          <a:bodyPr/>
          <a:lstStyle/>
          <a:p>
            <a:pPr defTabSz="914378"/>
            <a:fld id="{94C005EB-05AB-4350-8862-D44178390B49}" type="slidenum">
              <a:rPr lang="en-US">
                <a:solidFill>
                  <a:srgbClr val="FFFFFF"/>
                </a:solidFill>
                <a:latin typeface="Open Sans"/>
              </a:rPr>
              <a:pPr defTabSz="914378"/>
              <a:t>8</a:t>
            </a:fld>
            <a:endParaRPr lang="en-US" dirty="0">
              <a:solidFill>
                <a:srgbClr val="FFFFFF"/>
              </a:solidFill>
              <a:latin typeface="Open Sans"/>
            </a:endParaRPr>
          </a:p>
        </p:txBody>
      </p:sp>
      <p:sp>
        <p:nvSpPr>
          <p:cNvPr id="28" name="Rectangle 27">
            <a:extLst>
              <a:ext uri="{FF2B5EF4-FFF2-40B4-BE49-F238E27FC236}">
                <a16:creationId xmlns:a16="http://schemas.microsoft.com/office/drawing/2014/main" id="{958E3518-B189-49E3-AA03-45C66ED52013}"/>
              </a:ext>
            </a:extLst>
          </p:cNvPr>
          <p:cNvSpPr/>
          <p:nvPr/>
        </p:nvSpPr>
        <p:spPr>
          <a:xfrm>
            <a:off x="-5145" y="249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During Prepare</a:t>
            </a:r>
            <a:endParaRPr lang="en-US" sz="2400" dirty="0">
              <a:solidFill>
                <a:schemeClr val="tx2"/>
              </a:solidFill>
              <a:latin typeface="Open Sans"/>
            </a:endParaRPr>
          </a:p>
        </p:txBody>
      </p:sp>
    </p:spTree>
    <p:extLst>
      <p:ext uri="{BB962C8B-B14F-4D97-AF65-F5344CB8AC3E}">
        <p14:creationId xmlns:p14="http://schemas.microsoft.com/office/powerpoint/2010/main" val="28196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EFAB76-2506-4CDC-830E-FF1FEC126B12}"/>
              </a:ext>
            </a:extLst>
          </p:cNvPr>
          <p:cNvSpPr/>
          <p:nvPr/>
        </p:nvSpPr>
        <p:spPr>
          <a:xfrm>
            <a:off x="1263891" y="875326"/>
            <a:ext cx="1397784" cy="400110"/>
          </a:xfrm>
          <a:prstGeom prst="rect">
            <a:avLst/>
          </a:prstGeom>
        </p:spPr>
        <p:txBody>
          <a:bodyPr wrap="square" anchor="ctr">
            <a:spAutoFit/>
          </a:bodyPr>
          <a:lstStyle/>
          <a:p>
            <a:pPr algn="ctr" defTabSz="914378"/>
            <a:r>
              <a:rPr lang="en-US" sz="2000" b="1" dirty="0">
                <a:solidFill>
                  <a:prstClr val="white"/>
                </a:solidFill>
                <a:latin typeface="Open Sans"/>
              </a:rPr>
              <a:t>Initiate</a:t>
            </a:r>
            <a:endParaRPr lang="en-US" sz="1000" dirty="0">
              <a:solidFill>
                <a:srgbClr val="1F2555"/>
              </a:solidFill>
              <a:latin typeface="Open Sans"/>
            </a:endParaRPr>
          </a:p>
        </p:txBody>
      </p:sp>
      <p:sp>
        <p:nvSpPr>
          <p:cNvPr id="23" name="Rectangle 22">
            <a:extLst>
              <a:ext uri="{FF2B5EF4-FFF2-40B4-BE49-F238E27FC236}">
                <a16:creationId xmlns:a16="http://schemas.microsoft.com/office/drawing/2014/main" id="{A0A5990E-D68E-4954-9C13-2FB91A90C18E}"/>
              </a:ext>
            </a:extLst>
          </p:cNvPr>
          <p:cNvSpPr/>
          <p:nvPr/>
        </p:nvSpPr>
        <p:spPr>
          <a:xfrm>
            <a:off x="242551" y="1008095"/>
            <a:ext cx="5167649" cy="3277820"/>
          </a:xfrm>
          <a:prstGeom prst="rect">
            <a:avLst/>
          </a:prstGeom>
        </p:spPr>
        <p:txBody>
          <a:bodyPr wrap="square" anchor="ctr">
            <a:spAutoFit/>
          </a:bodyPr>
          <a:lstStyle/>
          <a:p>
            <a:pPr defTabSz="914378"/>
            <a:r>
              <a:rPr lang="en-GB" sz="1600" b="1" dirty="0"/>
              <a:t>During the project,</a:t>
            </a:r>
            <a:r>
              <a:rPr lang="en-GB" sz="1600" dirty="0"/>
              <a:t> as part of the </a:t>
            </a:r>
            <a:r>
              <a:rPr lang="en-GB" sz="1600" b="1" dirty="0"/>
              <a:t>Build </a:t>
            </a:r>
            <a:r>
              <a:rPr lang="en-GB" sz="1600" dirty="0"/>
              <a:t>phase, the focus of DCO is on </a:t>
            </a:r>
          </a:p>
          <a:p>
            <a:pPr defTabSz="914378"/>
            <a:endParaRPr lang="en-GB" sz="1600" dirty="0"/>
          </a:p>
          <a:p>
            <a:pPr marL="285750" indent="-285750" defTabSz="914378">
              <a:spcBef>
                <a:spcPts val="600"/>
              </a:spcBef>
              <a:buFont typeface="Arial" panose="020B0604020202020204" pitchFamily="34" charset="0"/>
              <a:buChar char="•"/>
            </a:pPr>
            <a:r>
              <a:rPr lang="en-GB" sz="1600" dirty="0"/>
              <a:t>taking feedback via in-sprint playbacks to validate the current sprint output is producing an application that meets the business objectives.  </a:t>
            </a:r>
          </a:p>
          <a:p>
            <a:pPr marL="285750" indent="-285750" defTabSz="914378">
              <a:spcBef>
                <a:spcPts val="600"/>
              </a:spcBef>
              <a:buFont typeface="Arial" panose="020B0604020202020204" pitchFamily="34" charset="0"/>
              <a:buChar char="•"/>
            </a:pPr>
            <a:r>
              <a:rPr lang="en-GB" sz="1600" dirty="0"/>
              <a:t>Incorporating testing results in the feedback loop with the business to allow the team to make adjustments to keep the project on track for meeting the MLP.  </a:t>
            </a:r>
          </a:p>
          <a:p>
            <a:pPr marL="285750" indent="-285750" defTabSz="914378">
              <a:spcBef>
                <a:spcPts val="600"/>
              </a:spcBef>
              <a:buFont typeface="Arial" panose="020B0604020202020204" pitchFamily="34" charset="0"/>
              <a:buChar char="•"/>
            </a:pPr>
            <a:r>
              <a:rPr lang="en-GB" sz="1600" dirty="0"/>
              <a:t>Maintaining the backlog and refining user stories for future sprints</a:t>
            </a:r>
            <a:endParaRPr lang="en-US" sz="1600" dirty="0">
              <a:solidFill>
                <a:srgbClr val="1F2555"/>
              </a:solidFill>
              <a:latin typeface="Open Sans"/>
            </a:endParaRPr>
          </a:p>
        </p:txBody>
      </p:sp>
      <p:sp>
        <p:nvSpPr>
          <p:cNvPr id="8" name="Rectangle 7">
            <a:extLst>
              <a:ext uri="{FF2B5EF4-FFF2-40B4-BE49-F238E27FC236}">
                <a16:creationId xmlns:a16="http://schemas.microsoft.com/office/drawing/2014/main" id="{CE877353-A658-4322-A5F1-A528CA0F0D5E}"/>
              </a:ext>
            </a:extLst>
          </p:cNvPr>
          <p:cNvSpPr/>
          <p:nvPr/>
        </p:nvSpPr>
        <p:spPr>
          <a:xfrm>
            <a:off x="5145" y="399507"/>
            <a:ext cx="1254619" cy="369332"/>
          </a:xfrm>
          <a:prstGeom prst="rect">
            <a:avLst/>
          </a:prstGeom>
        </p:spPr>
        <p:txBody>
          <a:bodyPr wrap="square" anchor="ctr">
            <a:spAutoFit/>
          </a:bodyPr>
          <a:lstStyle/>
          <a:p>
            <a:pPr algn="ctr" defTabSz="914378"/>
            <a:r>
              <a:rPr lang="en-US" b="1" dirty="0">
                <a:solidFill>
                  <a:prstClr val="white"/>
                </a:solidFill>
                <a:latin typeface="Open Sans"/>
              </a:rPr>
              <a:t>Initiate</a:t>
            </a:r>
          </a:p>
        </p:txBody>
      </p:sp>
      <p:pic>
        <p:nvPicPr>
          <p:cNvPr id="29" name="Picture 28" descr="A close up of a sign&#10;&#10;Description automatically generated">
            <a:extLst>
              <a:ext uri="{FF2B5EF4-FFF2-40B4-BE49-F238E27FC236}">
                <a16:creationId xmlns:a16="http://schemas.microsoft.com/office/drawing/2014/main" id="{6A69444E-04D0-B94A-8447-B69F3A210505}"/>
              </a:ext>
            </a:extLst>
          </p:cNvPr>
          <p:cNvPicPr>
            <a:picLocks noChangeAspect="1"/>
          </p:cNvPicPr>
          <p:nvPr/>
        </p:nvPicPr>
        <p:blipFill>
          <a:blip r:embed="rId3"/>
          <a:stretch>
            <a:fillRect/>
          </a:stretch>
        </p:blipFill>
        <p:spPr>
          <a:xfrm>
            <a:off x="5318760" y="1102889"/>
            <a:ext cx="3825240" cy="3373861"/>
          </a:xfrm>
          <a:prstGeom prst="rect">
            <a:avLst/>
          </a:prstGeom>
        </p:spPr>
      </p:pic>
      <p:sp>
        <p:nvSpPr>
          <p:cNvPr id="25" name="Slide Number Placeholder 3">
            <a:extLst>
              <a:ext uri="{FF2B5EF4-FFF2-40B4-BE49-F238E27FC236}">
                <a16:creationId xmlns:a16="http://schemas.microsoft.com/office/drawing/2014/main" id="{7C8456CC-1DA3-4073-A2A1-4EF6170248C6}"/>
              </a:ext>
            </a:extLst>
          </p:cNvPr>
          <p:cNvSpPr>
            <a:spLocks noGrp="1"/>
          </p:cNvSpPr>
          <p:nvPr>
            <p:ph type="sldNum" sz="quarter" idx="12"/>
          </p:nvPr>
        </p:nvSpPr>
        <p:spPr>
          <a:xfrm>
            <a:off x="8458200" y="4853288"/>
            <a:ext cx="320040" cy="182580"/>
          </a:xfrm>
        </p:spPr>
        <p:txBody>
          <a:bodyPr/>
          <a:lstStyle/>
          <a:p>
            <a:pPr defTabSz="914378"/>
            <a:fld id="{94C005EB-05AB-4350-8862-D44178390B49}" type="slidenum">
              <a:rPr lang="en-US">
                <a:solidFill>
                  <a:srgbClr val="FFFFFF"/>
                </a:solidFill>
                <a:latin typeface="Open Sans"/>
              </a:rPr>
              <a:pPr defTabSz="914378"/>
              <a:t>9</a:t>
            </a:fld>
            <a:endParaRPr lang="en-US" dirty="0">
              <a:solidFill>
                <a:srgbClr val="FFFFFF"/>
              </a:solidFill>
              <a:latin typeface="Open Sans"/>
            </a:endParaRPr>
          </a:p>
        </p:txBody>
      </p:sp>
      <p:sp>
        <p:nvSpPr>
          <p:cNvPr id="28" name="Rectangle 27">
            <a:extLst>
              <a:ext uri="{FF2B5EF4-FFF2-40B4-BE49-F238E27FC236}">
                <a16:creationId xmlns:a16="http://schemas.microsoft.com/office/drawing/2014/main" id="{958E3518-B189-49E3-AA03-45C66ED52013}"/>
              </a:ext>
            </a:extLst>
          </p:cNvPr>
          <p:cNvSpPr/>
          <p:nvPr/>
        </p:nvSpPr>
        <p:spPr>
          <a:xfrm>
            <a:off x="-5145" y="2490"/>
            <a:ext cx="9144000" cy="596053"/>
          </a:xfrm>
          <a:prstGeom prst="rect">
            <a:avLst/>
          </a:prstGeom>
          <a:ln>
            <a:noFill/>
          </a:ln>
        </p:spPr>
        <p:style>
          <a:lnRef idx="0">
            <a:schemeClr val="dk1"/>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defRPr/>
            </a:pPr>
            <a:r>
              <a:rPr lang="en-US" sz="2400" dirty="0"/>
              <a:t>DCO During Build</a:t>
            </a:r>
            <a:endParaRPr lang="en-US" sz="2400" dirty="0">
              <a:solidFill>
                <a:schemeClr val="tx2"/>
              </a:solidFill>
              <a:latin typeface="Open Sans"/>
            </a:endParaRPr>
          </a:p>
        </p:txBody>
      </p:sp>
    </p:spTree>
    <p:extLst>
      <p:ext uri="{BB962C8B-B14F-4D97-AF65-F5344CB8AC3E}">
        <p14:creationId xmlns:p14="http://schemas.microsoft.com/office/powerpoint/2010/main" val="97747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a:themeElements>
    <a:clrScheme name="Custom 3">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C5C9E9"/>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resentation2" id="{EBFA2389-ACF4-4BCE-9BC7-B03C36FDC342}" vid="{581436BD-14E4-42EC-A9CE-1EE3462CBA4A}"/>
    </a:ext>
  </a:extLst>
</a:theme>
</file>

<file path=ppt/theme/theme2.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ppt/theme/theme3.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docProps/app.xml><?xml version="1.0" encoding="utf-8"?>
<Properties xmlns="http://schemas.openxmlformats.org/officeDocument/2006/extended-properties" xmlns:vt="http://schemas.openxmlformats.org/officeDocument/2006/docPropsVTypes">
  <Template/>
  <TotalTime>27063</TotalTime>
  <Words>1429</Words>
  <Application>Microsoft Office PowerPoint</Application>
  <PresentationFormat>On-screen Show (16:9)</PresentationFormat>
  <Paragraphs>259</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Open Sans</vt:lpstr>
      <vt:lpstr>Verdana</vt:lpstr>
      <vt:lpstr>Wingdings</vt:lpstr>
      <vt:lpstr>Pega</vt:lpstr>
      <vt:lpstr>Directly Capture Objectives Definition, Principles, and Execution  Month Year | Name – Title</vt:lpstr>
      <vt:lpstr>Table of Contents</vt:lpstr>
      <vt:lpstr>PowerPoint Presentation</vt:lpstr>
      <vt:lpstr>DCO</vt:lpstr>
      <vt:lpstr>DCO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Prerequisites</vt:lpstr>
      <vt:lpstr>Goals</vt:lpstr>
      <vt:lpstr>DCO STEPS</vt:lpstr>
      <vt:lpstr>DCO Sessions &amp; Playbacks </vt:lpstr>
      <vt:lpstr>PowerPoint Presentation</vt:lpstr>
    </vt:vector>
  </TitlesOfParts>
  <Manager/>
  <Company>Pega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Type Backlog – Hands-On Exercise</dc:title>
  <dc:subject/>
  <dc:creator>Sultanik, Josh</dc:creator>
  <cp:keywords/>
  <dc:description/>
  <cp:lastModifiedBy>Du Triou, Joan</cp:lastModifiedBy>
  <cp:revision>896</cp:revision>
  <dcterms:created xsi:type="dcterms:W3CDTF">2018-10-03T19:24:37Z</dcterms:created>
  <dcterms:modified xsi:type="dcterms:W3CDTF">2020-06-30T14:56:15Z</dcterms:modified>
  <cp:category/>
</cp:coreProperties>
</file>